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4"/>
  </p:sldMasterIdLst>
  <p:sldIdLst>
    <p:sldId id="256" r:id="rId5"/>
    <p:sldId id="282" r:id="rId6"/>
    <p:sldId id="258" r:id="rId7"/>
    <p:sldId id="259" r:id="rId8"/>
    <p:sldId id="262" r:id="rId9"/>
    <p:sldId id="263" r:id="rId10"/>
    <p:sldId id="264" r:id="rId11"/>
    <p:sldId id="265" r:id="rId12"/>
    <p:sldId id="266" r:id="rId13"/>
    <p:sldId id="268" r:id="rId14"/>
    <p:sldId id="270" r:id="rId15"/>
    <p:sldId id="269" r:id="rId16"/>
    <p:sldId id="276" r:id="rId17"/>
    <p:sldId id="271" r:id="rId18"/>
    <p:sldId id="272" r:id="rId19"/>
    <p:sldId id="274" r:id="rId20"/>
    <p:sldId id="275" r:id="rId21"/>
    <p:sldId id="277" r:id="rId22"/>
    <p:sldId id="278" r:id="rId23"/>
    <p:sldId id="279" r:id="rId24"/>
    <p:sldId id="280" r:id="rId25"/>
    <p:sldId id="283" r:id="rId26"/>
    <p:sldId id="281" r:id="rId27"/>
    <p:sldId id="2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p:scale>
          <a:sx n="58" d="100"/>
          <a:sy n="58" d="100"/>
        </p:scale>
        <p:origin x="98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1ACBB2-EF6B-465F-8DA9-2F8775F4EDB3}" type="doc">
      <dgm:prSet loTypeId="urn:microsoft.com/office/officeart/2016/7/layout/BasicLinearProcessNumbered" loCatId="process" qsTypeId="urn:microsoft.com/office/officeart/2005/8/quickstyle/simple4" qsCatId="simple" csTypeId="urn:microsoft.com/office/officeart/2005/8/colors/colorful5" csCatId="colorful" phldr="1"/>
      <dgm:spPr/>
      <dgm:t>
        <a:bodyPr/>
        <a:lstStyle/>
        <a:p>
          <a:endParaRPr lang="en-US"/>
        </a:p>
      </dgm:t>
    </dgm:pt>
    <dgm:pt modelId="{D6EEB2FD-4651-4D3E-AB16-E02FCCBF3F68}">
      <dgm:prSet/>
      <dgm:spPr/>
      <dgm:t>
        <a:bodyPr/>
        <a:lstStyle/>
        <a:p>
          <a:r>
            <a:rPr lang="en-US" b="0" i="0" baseline="0"/>
            <a:t>Host community seminars, webinars, and Q&amp;A sessions with oncologists and survivors.</a:t>
          </a:r>
          <a:endParaRPr lang="en-US"/>
        </a:p>
      </dgm:t>
    </dgm:pt>
    <dgm:pt modelId="{1C2035AC-F8EA-44D4-9867-B2AD319D86E2}" type="parTrans" cxnId="{9DB91CA5-2831-40F8-B12F-3BFAD02FADB2}">
      <dgm:prSet/>
      <dgm:spPr/>
      <dgm:t>
        <a:bodyPr/>
        <a:lstStyle/>
        <a:p>
          <a:endParaRPr lang="en-US"/>
        </a:p>
      </dgm:t>
    </dgm:pt>
    <dgm:pt modelId="{AFCF0508-68FD-4C2A-8B33-71E0E82001E5}" type="sibTrans" cxnId="{9DB91CA5-2831-40F8-B12F-3BFAD02FADB2}">
      <dgm:prSet phldrT="1"/>
      <dgm:spPr/>
      <dgm:t>
        <a:bodyPr/>
        <a:lstStyle/>
        <a:p>
          <a:r>
            <a:rPr lang="en-US"/>
            <a:t>1</a:t>
          </a:r>
        </a:p>
      </dgm:t>
    </dgm:pt>
    <dgm:pt modelId="{2F2A14A8-B2E8-408B-9C01-3668DCFCBD10}">
      <dgm:prSet/>
      <dgm:spPr/>
      <dgm:t>
        <a:bodyPr/>
        <a:lstStyle/>
        <a:p>
          <a:r>
            <a:rPr lang="en-US" b="0" i="0" baseline="0"/>
            <a:t>Distribute brochures and flyers in public places (hospitals, clinics, malls, schools).</a:t>
          </a:r>
          <a:endParaRPr lang="en-US"/>
        </a:p>
      </dgm:t>
    </dgm:pt>
    <dgm:pt modelId="{8B58A3DD-14CB-4F4B-BE5C-B294670347DA}" type="parTrans" cxnId="{D2AABB6F-63A1-4A9B-BECD-3E9FA2865893}">
      <dgm:prSet/>
      <dgm:spPr/>
      <dgm:t>
        <a:bodyPr/>
        <a:lstStyle/>
        <a:p>
          <a:endParaRPr lang="en-US"/>
        </a:p>
      </dgm:t>
    </dgm:pt>
    <dgm:pt modelId="{66E13CC2-1277-48BF-AA42-FC5A256F3C86}" type="sibTrans" cxnId="{D2AABB6F-63A1-4A9B-BECD-3E9FA2865893}">
      <dgm:prSet phldrT="2"/>
      <dgm:spPr/>
      <dgm:t>
        <a:bodyPr/>
        <a:lstStyle/>
        <a:p>
          <a:r>
            <a:rPr lang="en-US"/>
            <a:t>2</a:t>
          </a:r>
        </a:p>
      </dgm:t>
    </dgm:pt>
    <dgm:pt modelId="{153505C7-0A1F-45BB-BD26-EB6C0B34DD7A}">
      <dgm:prSet/>
      <dgm:spPr/>
      <dgm:t>
        <a:bodyPr/>
        <a:lstStyle/>
        <a:p>
          <a:r>
            <a:rPr lang="en-US" b="0" i="0" baseline="0"/>
            <a:t>Run social media campaigns highlighting facts, patient stories, and support tips.</a:t>
          </a:r>
          <a:endParaRPr lang="en-US"/>
        </a:p>
      </dgm:t>
    </dgm:pt>
    <dgm:pt modelId="{1DCAADFF-1552-4728-A937-501922278E67}" type="parTrans" cxnId="{A7DFF78E-2A42-4EE6-B3F4-D7877C074FCC}">
      <dgm:prSet/>
      <dgm:spPr/>
      <dgm:t>
        <a:bodyPr/>
        <a:lstStyle/>
        <a:p>
          <a:endParaRPr lang="en-US"/>
        </a:p>
      </dgm:t>
    </dgm:pt>
    <dgm:pt modelId="{41B94DF7-137B-4122-88B7-6A1456F2B04A}" type="sibTrans" cxnId="{A7DFF78E-2A42-4EE6-B3F4-D7877C074FCC}">
      <dgm:prSet phldrT="3"/>
      <dgm:spPr/>
      <dgm:t>
        <a:bodyPr/>
        <a:lstStyle/>
        <a:p>
          <a:r>
            <a:rPr lang="en-US"/>
            <a:t>3</a:t>
          </a:r>
        </a:p>
      </dgm:t>
    </dgm:pt>
    <dgm:pt modelId="{87A638B6-915D-434B-8942-584A69D51A9C}" type="pres">
      <dgm:prSet presAssocID="{0F1ACBB2-EF6B-465F-8DA9-2F8775F4EDB3}" presName="Name0" presStyleCnt="0">
        <dgm:presLayoutVars>
          <dgm:animLvl val="lvl"/>
          <dgm:resizeHandles val="exact"/>
        </dgm:presLayoutVars>
      </dgm:prSet>
      <dgm:spPr/>
    </dgm:pt>
    <dgm:pt modelId="{E3295E66-D5A1-4C12-99C6-2538AFFFBC0F}" type="pres">
      <dgm:prSet presAssocID="{D6EEB2FD-4651-4D3E-AB16-E02FCCBF3F68}" presName="compositeNode" presStyleCnt="0">
        <dgm:presLayoutVars>
          <dgm:bulletEnabled val="1"/>
        </dgm:presLayoutVars>
      </dgm:prSet>
      <dgm:spPr/>
    </dgm:pt>
    <dgm:pt modelId="{D75B2F4E-0CDA-4777-9FD7-195AC9409324}" type="pres">
      <dgm:prSet presAssocID="{D6EEB2FD-4651-4D3E-AB16-E02FCCBF3F68}" presName="bgRect" presStyleLbl="bgAccFollowNode1" presStyleIdx="0" presStyleCnt="3"/>
      <dgm:spPr/>
    </dgm:pt>
    <dgm:pt modelId="{297C9298-1514-4DFD-8AB8-CBCBC83088E2}" type="pres">
      <dgm:prSet presAssocID="{AFCF0508-68FD-4C2A-8B33-71E0E82001E5}" presName="sibTransNodeCircle" presStyleLbl="alignNode1" presStyleIdx="0" presStyleCnt="6">
        <dgm:presLayoutVars>
          <dgm:chMax val="0"/>
          <dgm:bulletEnabled/>
        </dgm:presLayoutVars>
      </dgm:prSet>
      <dgm:spPr/>
    </dgm:pt>
    <dgm:pt modelId="{FC8D44EE-10AE-476C-A6C8-C03B55D89CB8}" type="pres">
      <dgm:prSet presAssocID="{D6EEB2FD-4651-4D3E-AB16-E02FCCBF3F68}" presName="bottomLine" presStyleLbl="alignNode1" presStyleIdx="1" presStyleCnt="6">
        <dgm:presLayoutVars/>
      </dgm:prSet>
      <dgm:spPr/>
    </dgm:pt>
    <dgm:pt modelId="{F4FB75C8-1E2F-49AF-8FAC-8DE8E96A8234}" type="pres">
      <dgm:prSet presAssocID="{D6EEB2FD-4651-4D3E-AB16-E02FCCBF3F68}" presName="nodeText" presStyleLbl="bgAccFollowNode1" presStyleIdx="0" presStyleCnt="3">
        <dgm:presLayoutVars>
          <dgm:bulletEnabled val="1"/>
        </dgm:presLayoutVars>
      </dgm:prSet>
      <dgm:spPr/>
    </dgm:pt>
    <dgm:pt modelId="{59DD1616-08D1-41C4-B334-C658852A8494}" type="pres">
      <dgm:prSet presAssocID="{AFCF0508-68FD-4C2A-8B33-71E0E82001E5}" presName="sibTrans" presStyleCnt="0"/>
      <dgm:spPr/>
    </dgm:pt>
    <dgm:pt modelId="{1B97E255-794B-40A0-BE1A-6994164F63D7}" type="pres">
      <dgm:prSet presAssocID="{2F2A14A8-B2E8-408B-9C01-3668DCFCBD10}" presName="compositeNode" presStyleCnt="0">
        <dgm:presLayoutVars>
          <dgm:bulletEnabled val="1"/>
        </dgm:presLayoutVars>
      </dgm:prSet>
      <dgm:spPr/>
    </dgm:pt>
    <dgm:pt modelId="{5E8E1036-1E2E-4F3B-A340-1DA4F7B7C0DB}" type="pres">
      <dgm:prSet presAssocID="{2F2A14A8-B2E8-408B-9C01-3668DCFCBD10}" presName="bgRect" presStyleLbl="bgAccFollowNode1" presStyleIdx="1" presStyleCnt="3"/>
      <dgm:spPr/>
    </dgm:pt>
    <dgm:pt modelId="{08DB8B19-CF6E-4AA3-8874-9E920D5D4981}" type="pres">
      <dgm:prSet presAssocID="{66E13CC2-1277-48BF-AA42-FC5A256F3C86}" presName="sibTransNodeCircle" presStyleLbl="alignNode1" presStyleIdx="2" presStyleCnt="6">
        <dgm:presLayoutVars>
          <dgm:chMax val="0"/>
          <dgm:bulletEnabled/>
        </dgm:presLayoutVars>
      </dgm:prSet>
      <dgm:spPr/>
    </dgm:pt>
    <dgm:pt modelId="{2493DCF4-01D6-4B46-B53E-2C5B54F42658}" type="pres">
      <dgm:prSet presAssocID="{2F2A14A8-B2E8-408B-9C01-3668DCFCBD10}" presName="bottomLine" presStyleLbl="alignNode1" presStyleIdx="3" presStyleCnt="6">
        <dgm:presLayoutVars/>
      </dgm:prSet>
      <dgm:spPr/>
    </dgm:pt>
    <dgm:pt modelId="{CE17E0EA-61A2-4AB2-A624-8EF1F3385845}" type="pres">
      <dgm:prSet presAssocID="{2F2A14A8-B2E8-408B-9C01-3668DCFCBD10}" presName="nodeText" presStyleLbl="bgAccFollowNode1" presStyleIdx="1" presStyleCnt="3">
        <dgm:presLayoutVars>
          <dgm:bulletEnabled val="1"/>
        </dgm:presLayoutVars>
      </dgm:prSet>
      <dgm:spPr/>
    </dgm:pt>
    <dgm:pt modelId="{48494501-9FDF-4435-B986-78B66A6063B3}" type="pres">
      <dgm:prSet presAssocID="{66E13CC2-1277-48BF-AA42-FC5A256F3C86}" presName="sibTrans" presStyleCnt="0"/>
      <dgm:spPr/>
    </dgm:pt>
    <dgm:pt modelId="{37CA9C48-AB57-4B1C-8FB5-5A06C0F5BB54}" type="pres">
      <dgm:prSet presAssocID="{153505C7-0A1F-45BB-BD26-EB6C0B34DD7A}" presName="compositeNode" presStyleCnt="0">
        <dgm:presLayoutVars>
          <dgm:bulletEnabled val="1"/>
        </dgm:presLayoutVars>
      </dgm:prSet>
      <dgm:spPr/>
    </dgm:pt>
    <dgm:pt modelId="{4728A30C-8A7E-469F-9CD5-00D7931A1C43}" type="pres">
      <dgm:prSet presAssocID="{153505C7-0A1F-45BB-BD26-EB6C0B34DD7A}" presName="bgRect" presStyleLbl="bgAccFollowNode1" presStyleIdx="2" presStyleCnt="3"/>
      <dgm:spPr/>
    </dgm:pt>
    <dgm:pt modelId="{A9728C76-09D1-4403-A0D7-0866F24CE4E8}" type="pres">
      <dgm:prSet presAssocID="{41B94DF7-137B-4122-88B7-6A1456F2B04A}" presName="sibTransNodeCircle" presStyleLbl="alignNode1" presStyleIdx="4" presStyleCnt="6">
        <dgm:presLayoutVars>
          <dgm:chMax val="0"/>
          <dgm:bulletEnabled/>
        </dgm:presLayoutVars>
      </dgm:prSet>
      <dgm:spPr/>
    </dgm:pt>
    <dgm:pt modelId="{A0FDE591-49DC-46ED-A420-1A8D415FA66E}" type="pres">
      <dgm:prSet presAssocID="{153505C7-0A1F-45BB-BD26-EB6C0B34DD7A}" presName="bottomLine" presStyleLbl="alignNode1" presStyleIdx="5" presStyleCnt="6">
        <dgm:presLayoutVars/>
      </dgm:prSet>
      <dgm:spPr/>
    </dgm:pt>
    <dgm:pt modelId="{3DDC3E12-6C35-4883-8FAB-FB1DE720F827}" type="pres">
      <dgm:prSet presAssocID="{153505C7-0A1F-45BB-BD26-EB6C0B34DD7A}" presName="nodeText" presStyleLbl="bgAccFollowNode1" presStyleIdx="2" presStyleCnt="3">
        <dgm:presLayoutVars>
          <dgm:bulletEnabled val="1"/>
        </dgm:presLayoutVars>
      </dgm:prSet>
      <dgm:spPr/>
    </dgm:pt>
  </dgm:ptLst>
  <dgm:cxnLst>
    <dgm:cxn modelId="{A5E4E600-E2DA-4261-90CE-B3D7665F742A}" type="presOf" srcId="{0F1ACBB2-EF6B-465F-8DA9-2F8775F4EDB3}" destId="{87A638B6-915D-434B-8942-584A69D51A9C}" srcOrd="0" destOrd="0" presId="urn:microsoft.com/office/officeart/2016/7/layout/BasicLinearProcessNumbered"/>
    <dgm:cxn modelId="{5E715B38-4C69-48F9-A4BA-E47AB7DAE5A2}" type="presOf" srcId="{153505C7-0A1F-45BB-BD26-EB6C0B34DD7A}" destId="{4728A30C-8A7E-469F-9CD5-00D7931A1C43}" srcOrd="0" destOrd="0" presId="urn:microsoft.com/office/officeart/2016/7/layout/BasicLinearProcessNumbered"/>
    <dgm:cxn modelId="{4504676A-F04F-46A0-ADDC-756C47841DB2}" type="presOf" srcId="{2F2A14A8-B2E8-408B-9C01-3668DCFCBD10}" destId="{5E8E1036-1E2E-4F3B-A340-1DA4F7B7C0DB}" srcOrd="0" destOrd="0" presId="urn:microsoft.com/office/officeart/2016/7/layout/BasicLinearProcessNumbered"/>
    <dgm:cxn modelId="{93FD534F-5220-4994-A35A-E1C416A60F4C}" type="presOf" srcId="{153505C7-0A1F-45BB-BD26-EB6C0B34DD7A}" destId="{3DDC3E12-6C35-4883-8FAB-FB1DE720F827}" srcOrd="1" destOrd="0" presId="urn:microsoft.com/office/officeart/2016/7/layout/BasicLinearProcessNumbered"/>
    <dgm:cxn modelId="{D2AABB6F-63A1-4A9B-BECD-3E9FA2865893}" srcId="{0F1ACBB2-EF6B-465F-8DA9-2F8775F4EDB3}" destId="{2F2A14A8-B2E8-408B-9C01-3668DCFCBD10}" srcOrd="1" destOrd="0" parTransId="{8B58A3DD-14CB-4F4B-BE5C-B294670347DA}" sibTransId="{66E13CC2-1277-48BF-AA42-FC5A256F3C86}"/>
    <dgm:cxn modelId="{F8884953-0CEE-4D91-8EE6-813988117734}" type="presOf" srcId="{D6EEB2FD-4651-4D3E-AB16-E02FCCBF3F68}" destId="{F4FB75C8-1E2F-49AF-8FAC-8DE8E96A8234}" srcOrd="1" destOrd="0" presId="urn:microsoft.com/office/officeart/2016/7/layout/BasicLinearProcessNumbered"/>
    <dgm:cxn modelId="{EA747D53-BC1D-484C-8CF6-BA142D0BF6CC}" type="presOf" srcId="{2F2A14A8-B2E8-408B-9C01-3668DCFCBD10}" destId="{CE17E0EA-61A2-4AB2-A624-8EF1F3385845}" srcOrd="1" destOrd="0" presId="urn:microsoft.com/office/officeart/2016/7/layout/BasicLinearProcessNumbered"/>
    <dgm:cxn modelId="{21AE8C57-FFFB-484C-9F05-979C6CFC17AA}" type="presOf" srcId="{66E13CC2-1277-48BF-AA42-FC5A256F3C86}" destId="{08DB8B19-CF6E-4AA3-8874-9E920D5D4981}" srcOrd="0" destOrd="0" presId="urn:microsoft.com/office/officeart/2016/7/layout/BasicLinearProcessNumbered"/>
    <dgm:cxn modelId="{A7DFF78E-2A42-4EE6-B3F4-D7877C074FCC}" srcId="{0F1ACBB2-EF6B-465F-8DA9-2F8775F4EDB3}" destId="{153505C7-0A1F-45BB-BD26-EB6C0B34DD7A}" srcOrd="2" destOrd="0" parTransId="{1DCAADFF-1552-4728-A937-501922278E67}" sibTransId="{41B94DF7-137B-4122-88B7-6A1456F2B04A}"/>
    <dgm:cxn modelId="{CC90D8A3-383F-470A-B5D5-9290EB3C6988}" type="presOf" srcId="{41B94DF7-137B-4122-88B7-6A1456F2B04A}" destId="{A9728C76-09D1-4403-A0D7-0866F24CE4E8}" srcOrd="0" destOrd="0" presId="urn:microsoft.com/office/officeart/2016/7/layout/BasicLinearProcessNumbered"/>
    <dgm:cxn modelId="{9DB91CA5-2831-40F8-B12F-3BFAD02FADB2}" srcId="{0F1ACBB2-EF6B-465F-8DA9-2F8775F4EDB3}" destId="{D6EEB2FD-4651-4D3E-AB16-E02FCCBF3F68}" srcOrd="0" destOrd="0" parTransId="{1C2035AC-F8EA-44D4-9867-B2AD319D86E2}" sibTransId="{AFCF0508-68FD-4C2A-8B33-71E0E82001E5}"/>
    <dgm:cxn modelId="{6456E2AB-1C70-4C75-A328-DB662AD424A7}" type="presOf" srcId="{AFCF0508-68FD-4C2A-8B33-71E0E82001E5}" destId="{297C9298-1514-4DFD-8AB8-CBCBC83088E2}" srcOrd="0" destOrd="0" presId="urn:microsoft.com/office/officeart/2016/7/layout/BasicLinearProcessNumbered"/>
    <dgm:cxn modelId="{EA0301CC-7B81-4448-9CDB-9DCBD212E3ED}" type="presOf" srcId="{D6EEB2FD-4651-4D3E-AB16-E02FCCBF3F68}" destId="{D75B2F4E-0CDA-4777-9FD7-195AC9409324}" srcOrd="0" destOrd="0" presId="urn:microsoft.com/office/officeart/2016/7/layout/BasicLinearProcessNumbered"/>
    <dgm:cxn modelId="{C011BF03-26D3-4CF8-913A-771097EF1DC5}" type="presParOf" srcId="{87A638B6-915D-434B-8942-584A69D51A9C}" destId="{E3295E66-D5A1-4C12-99C6-2538AFFFBC0F}" srcOrd="0" destOrd="0" presId="urn:microsoft.com/office/officeart/2016/7/layout/BasicLinearProcessNumbered"/>
    <dgm:cxn modelId="{618A9FF0-5D76-4E18-BD68-A5391355CAAB}" type="presParOf" srcId="{E3295E66-D5A1-4C12-99C6-2538AFFFBC0F}" destId="{D75B2F4E-0CDA-4777-9FD7-195AC9409324}" srcOrd="0" destOrd="0" presId="urn:microsoft.com/office/officeart/2016/7/layout/BasicLinearProcessNumbered"/>
    <dgm:cxn modelId="{61D405D9-6E60-4ECE-BFDD-F1099FC48C8E}" type="presParOf" srcId="{E3295E66-D5A1-4C12-99C6-2538AFFFBC0F}" destId="{297C9298-1514-4DFD-8AB8-CBCBC83088E2}" srcOrd="1" destOrd="0" presId="urn:microsoft.com/office/officeart/2016/7/layout/BasicLinearProcessNumbered"/>
    <dgm:cxn modelId="{921750B0-C651-458C-A5DC-E4A7DEB20F5D}" type="presParOf" srcId="{E3295E66-D5A1-4C12-99C6-2538AFFFBC0F}" destId="{FC8D44EE-10AE-476C-A6C8-C03B55D89CB8}" srcOrd="2" destOrd="0" presId="urn:microsoft.com/office/officeart/2016/7/layout/BasicLinearProcessNumbered"/>
    <dgm:cxn modelId="{1537CFAD-056C-4255-ABAA-1D9711ACA0CA}" type="presParOf" srcId="{E3295E66-D5A1-4C12-99C6-2538AFFFBC0F}" destId="{F4FB75C8-1E2F-49AF-8FAC-8DE8E96A8234}" srcOrd="3" destOrd="0" presId="urn:microsoft.com/office/officeart/2016/7/layout/BasicLinearProcessNumbered"/>
    <dgm:cxn modelId="{54EAE031-8E0D-434A-A0BD-96036149CA60}" type="presParOf" srcId="{87A638B6-915D-434B-8942-584A69D51A9C}" destId="{59DD1616-08D1-41C4-B334-C658852A8494}" srcOrd="1" destOrd="0" presId="urn:microsoft.com/office/officeart/2016/7/layout/BasicLinearProcessNumbered"/>
    <dgm:cxn modelId="{7829CDEF-F6E9-418A-A4A7-CF9ACE513C67}" type="presParOf" srcId="{87A638B6-915D-434B-8942-584A69D51A9C}" destId="{1B97E255-794B-40A0-BE1A-6994164F63D7}" srcOrd="2" destOrd="0" presId="urn:microsoft.com/office/officeart/2016/7/layout/BasicLinearProcessNumbered"/>
    <dgm:cxn modelId="{E7FF259C-1F56-44A2-8514-35F39CFC981B}" type="presParOf" srcId="{1B97E255-794B-40A0-BE1A-6994164F63D7}" destId="{5E8E1036-1E2E-4F3B-A340-1DA4F7B7C0DB}" srcOrd="0" destOrd="0" presId="urn:microsoft.com/office/officeart/2016/7/layout/BasicLinearProcessNumbered"/>
    <dgm:cxn modelId="{EEFE2EB6-3EFD-47A6-974D-5952536D25B3}" type="presParOf" srcId="{1B97E255-794B-40A0-BE1A-6994164F63D7}" destId="{08DB8B19-CF6E-4AA3-8874-9E920D5D4981}" srcOrd="1" destOrd="0" presId="urn:microsoft.com/office/officeart/2016/7/layout/BasicLinearProcessNumbered"/>
    <dgm:cxn modelId="{9ECD4C09-A98D-46DE-8C42-5E5FAA79C15F}" type="presParOf" srcId="{1B97E255-794B-40A0-BE1A-6994164F63D7}" destId="{2493DCF4-01D6-4B46-B53E-2C5B54F42658}" srcOrd="2" destOrd="0" presId="urn:microsoft.com/office/officeart/2016/7/layout/BasicLinearProcessNumbered"/>
    <dgm:cxn modelId="{E954A019-8AB9-4570-AF69-81363349A052}" type="presParOf" srcId="{1B97E255-794B-40A0-BE1A-6994164F63D7}" destId="{CE17E0EA-61A2-4AB2-A624-8EF1F3385845}" srcOrd="3" destOrd="0" presId="urn:microsoft.com/office/officeart/2016/7/layout/BasicLinearProcessNumbered"/>
    <dgm:cxn modelId="{CF679906-8EF5-49E7-A835-64FB890E1460}" type="presParOf" srcId="{87A638B6-915D-434B-8942-584A69D51A9C}" destId="{48494501-9FDF-4435-B986-78B66A6063B3}" srcOrd="3" destOrd="0" presId="urn:microsoft.com/office/officeart/2016/7/layout/BasicLinearProcessNumbered"/>
    <dgm:cxn modelId="{8539290D-6006-4BCE-89AC-4ED628767F63}" type="presParOf" srcId="{87A638B6-915D-434B-8942-584A69D51A9C}" destId="{37CA9C48-AB57-4B1C-8FB5-5A06C0F5BB54}" srcOrd="4" destOrd="0" presId="urn:microsoft.com/office/officeart/2016/7/layout/BasicLinearProcessNumbered"/>
    <dgm:cxn modelId="{83C19900-206D-4F1D-87BC-E7541334F4CF}" type="presParOf" srcId="{37CA9C48-AB57-4B1C-8FB5-5A06C0F5BB54}" destId="{4728A30C-8A7E-469F-9CD5-00D7931A1C43}" srcOrd="0" destOrd="0" presId="urn:microsoft.com/office/officeart/2016/7/layout/BasicLinearProcessNumbered"/>
    <dgm:cxn modelId="{4C094986-4341-49F1-82C8-B59E825DBCAE}" type="presParOf" srcId="{37CA9C48-AB57-4B1C-8FB5-5A06C0F5BB54}" destId="{A9728C76-09D1-4403-A0D7-0866F24CE4E8}" srcOrd="1" destOrd="0" presId="urn:microsoft.com/office/officeart/2016/7/layout/BasicLinearProcessNumbered"/>
    <dgm:cxn modelId="{F7FC99B8-1325-43E8-ADD0-21146B44E327}" type="presParOf" srcId="{37CA9C48-AB57-4B1C-8FB5-5A06C0F5BB54}" destId="{A0FDE591-49DC-46ED-A420-1A8D415FA66E}" srcOrd="2" destOrd="0" presId="urn:microsoft.com/office/officeart/2016/7/layout/BasicLinearProcessNumbered"/>
    <dgm:cxn modelId="{0C82D623-0E4A-4311-9B93-8A824F2A2CE7}" type="presParOf" srcId="{37CA9C48-AB57-4B1C-8FB5-5A06C0F5BB54}" destId="{3DDC3E12-6C35-4883-8FAB-FB1DE720F827}"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AB30F0A-EEE8-4AAE-A9B3-F79CBD101B1F}" type="doc">
      <dgm:prSet loTypeId="urn:microsoft.com/office/officeart/2016/7/layout/LinearArrowProcessNumbered" loCatId="process" qsTypeId="urn:microsoft.com/office/officeart/2005/8/quickstyle/simple1" qsCatId="simple" csTypeId="urn:microsoft.com/office/officeart/2005/8/colors/colorful5" csCatId="colorful" phldr="1"/>
      <dgm:spPr/>
      <dgm:t>
        <a:bodyPr/>
        <a:lstStyle/>
        <a:p>
          <a:endParaRPr lang="en-US"/>
        </a:p>
      </dgm:t>
    </dgm:pt>
    <dgm:pt modelId="{8E426CC3-5707-486D-B5DA-1A19B9B55C15}">
      <dgm:prSet/>
      <dgm:spPr/>
      <dgm:t>
        <a:bodyPr/>
        <a:lstStyle/>
        <a:p>
          <a:r>
            <a:rPr lang="en-US" b="0" i="0" baseline="0"/>
            <a:t>Host community seminars, webinars, and Q&amp;A sessions with oncologists and survivors.</a:t>
          </a:r>
          <a:endParaRPr lang="en-US"/>
        </a:p>
      </dgm:t>
    </dgm:pt>
    <dgm:pt modelId="{3BF2D153-D734-46EB-8A47-9D2DC2FFAC48}" type="parTrans" cxnId="{5C0FF1F7-98FE-4A3D-920D-2D93C66EC048}">
      <dgm:prSet/>
      <dgm:spPr/>
      <dgm:t>
        <a:bodyPr/>
        <a:lstStyle/>
        <a:p>
          <a:endParaRPr lang="en-US"/>
        </a:p>
      </dgm:t>
    </dgm:pt>
    <dgm:pt modelId="{5209CE2D-5BEE-4090-AE40-7F8B1FF9E495}" type="sibTrans" cxnId="{5C0FF1F7-98FE-4A3D-920D-2D93C66EC048}">
      <dgm:prSet phldrT="1"/>
      <dgm:spPr/>
      <dgm:t>
        <a:bodyPr/>
        <a:lstStyle/>
        <a:p>
          <a:r>
            <a:rPr lang="en-US"/>
            <a:t>1</a:t>
          </a:r>
        </a:p>
      </dgm:t>
    </dgm:pt>
    <dgm:pt modelId="{016279D1-1AE8-42DF-A35C-6780AAAD02FC}">
      <dgm:prSet/>
      <dgm:spPr/>
      <dgm:t>
        <a:bodyPr/>
        <a:lstStyle/>
        <a:p>
          <a:r>
            <a:rPr lang="en-US" b="0" i="0" baseline="0"/>
            <a:t>Distribute brochures and flyers in public places (hospitals, clinics, malls, schools).</a:t>
          </a:r>
          <a:endParaRPr lang="en-US"/>
        </a:p>
      </dgm:t>
    </dgm:pt>
    <dgm:pt modelId="{C195DDF7-09C4-4CB3-A8BE-57C41A06D890}" type="parTrans" cxnId="{3F204ADE-49CD-4389-B1B9-F7B6B2A201B5}">
      <dgm:prSet/>
      <dgm:spPr/>
      <dgm:t>
        <a:bodyPr/>
        <a:lstStyle/>
        <a:p>
          <a:endParaRPr lang="en-US"/>
        </a:p>
      </dgm:t>
    </dgm:pt>
    <dgm:pt modelId="{D9986A0C-2912-47D4-9AF1-D52EB915399A}" type="sibTrans" cxnId="{3F204ADE-49CD-4389-B1B9-F7B6B2A201B5}">
      <dgm:prSet phldrT="2"/>
      <dgm:spPr/>
      <dgm:t>
        <a:bodyPr/>
        <a:lstStyle/>
        <a:p>
          <a:r>
            <a:rPr lang="en-US"/>
            <a:t>2</a:t>
          </a:r>
        </a:p>
      </dgm:t>
    </dgm:pt>
    <dgm:pt modelId="{1FBDEDB8-21D2-4C82-A92C-63B4A2C3A1E0}">
      <dgm:prSet/>
      <dgm:spPr/>
      <dgm:t>
        <a:bodyPr/>
        <a:lstStyle/>
        <a:p>
          <a:r>
            <a:rPr lang="en-US" b="0" i="0" baseline="0" dirty="0"/>
            <a:t>Run social media campaigns highlighting facts, patient stories, and support tips.</a:t>
          </a:r>
          <a:endParaRPr lang="en-US" dirty="0"/>
        </a:p>
      </dgm:t>
    </dgm:pt>
    <dgm:pt modelId="{83DE88FD-D599-405E-ACD0-C10FFA1ABF5F}" type="parTrans" cxnId="{B45AA3F1-C0A9-49F4-A315-2794077A09FC}">
      <dgm:prSet/>
      <dgm:spPr/>
      <dgm:t>
        <a:bodyPr/>
        <a:lstStyle/>
        <a:p>
          <a:endParaRPr lang="en-US"/>
        </a:p>
      </dgm:t>
    </dgm:pt>
    <dgm:pt modelId="{DDB20166-8EC8-4760-A0A1-E8C7E9F46F32}" type="sibTrans" cxnId="{B45AA3F1-C0A9-49F4-A315-2794077A09FC}">
      <dgm:prSet phldrT="3"/>
      <dgm:spPr/>
      <dgm:t>
        <a:bodyPr/>
        <a:lstStyle/>
        <a:p>
          <a:r>
            <a:rPr lang="en-US"/>
            <a:t>3</a:t>
          </a:r>
        </a:p>
      </dgm:t>
    </dgm:pt>
    <dgm:pt modelId="{11EF4432-2A18-40AC-B66E-AE6F88F5F2C6}" type="pres">
      <dgm:prSet presAssocID="{6AB30F0A-EEE8-4AAE-A9B3-F79CBD101B1F}" presName="linearFlow" presStyleCnt="0">
        <dgm:presLayoutVars>
          <dgm:dir/>
          <dgm:animLvl val="lvl"/>
          <dgm:resizeHandles val="exact"/>
        </dgm:presLayoutVars>
      </dgm:prSet>
      <dgm:spPr/>
    </dgm:pt>
    <dgm:pt modelId="{4037E418-531F-43CD-A3AA-103B88B1BF3C}" type="pres">
      <dgm:prSet presAssocID="{8E426CC3-5707-486D-B5DA-1A19B9B55C15}" presName="compositeNode" presStyleCnt="0"/>
      <dgm:spPr/>
    </dgm:pt>
    <dgm:pt modelId="{B1F1C9C8-923E-41CA-81C8-E654E6D23B54}" type="pres">
      <dgm:prSet presAssocID="{8E426CC3-5707-486D-B5DA-1A19B9B55C15}" presName="parTx" presStyleLbl="node1" presStyleIdx="0" presStyleCnt="0">
        <dgm:presLayoutVars>
          <dgm:chMax val="0"/>
          <dgm:chPref val="0"/>
          <dgm:bulletEnabled val="1"/>
        </dgm:presLayoutVars>
      </dgm:prSet>
      <dgm:spPr/>
    </dgm:pt>
    <dgm:pt modelId="{DEE7D376-3DEA-4599-BB68-1F16B2C4E39D}" type="pres">
      <dgm:prSet presAssocID="{8E426CC3-5707-486D-B5DA-1A19B9B55C15}" presName="parSh" presStyleCnt="0"/>
      <dgm:spPr/>
    </dgm:pt>
    <dgm:pt modelId="{6B9D079E-817A-4CD3-817A-88C87C24D324}" type="pres">
      <dgm:prSet presAssocID="{8E426CC3-5707-486D-B5DA-1A19B9B55C15}" presName="lineNode" presStyleLbl="alignAccFollowNode1" presStyleIdx="0" presStyleCnt="9"/>
      <dgm:spPr/>
    </dgm:pt>
    <dgm:pt modelId="{0493CB24-CD3D-40A1-987C-DE5D82758F92}" type="pres">
      <dgm:prSet presAssocID="{8E426CC3-5707-486D-B5DA-1A19B9B55C15}" presName="lineArrowNode" presStyleLbl="alignAccFollowNode1" presStyleIdx="1" presStyleCnt="9"/>
      <dgm:spPr/>
    </dgm:pt>
    <dgm:pt modelId="{FB76B63D-4142-4B22-BA1D-704EF0F45B8B}" type="pres">
      <dgm:prSet presAssocID="{5209CE2D-5BEE-4090-AE40-7F8B1FF9E495}" presName="sibTransNodeCircle" presStyleLbl="alignNode1" presStyleIdx="0" presStyleCnt="3">
        <dgm:presLayoutVars>
          <dgm:chMax val="0"/>
          <dgm:bulletEnabled/>
        </dgm:presLayoutVars>
      </dgm:prSet>
      <dgm:spPr/>
    </dgm:pt>
    <dgm:pt modelId="{AFBB6A88-11DA-4C05-8690-CDA8E74C86E3}" type="pres">
      <dgm:prSet presAssocID="{5209CE2D-5BEE-4090-AE40-7F8B1FF9E495}" presName="spacerBetweenCircleAndCallout" presStyleCnt="0">
        <dgm:presLayoutVars/>
      </dgm:prSet>
      <dgm:spPr/>
    </dgm:pt>
    <dgm:pt modelId="{2ED6F965-60EB-4D70-A249-3AAFCFC5F99A}" type="pres">
      <dgm:prSet presAssocID="{8E426CC3-5707-486D-B5DA-1A19B9B55C15}" presName="nodeText" presStyleLbl="alignAccFollowNode1" presStyleIdx="2" presStyleCnt="9">
        <dgm:presLayoutVars>
          <dgm:bulletEnabled val="1"/>
        </dgm:presLayoutVars>
      </dgm:prSet>
      <dgm:spPr/>
    </dgm:pt>
    <dgm:pt modelId="{EA60CD6A-B5EE-41D1-BB82-308FA4638F63}" type="pres">
      <dgm:prSet presAssocID="{5209CE2D-5BEE-4090-AE40-7F8B1FF9E495}" presName="sibTransComposite" presStyleCnt="0"/>
      <dgm:spPr/>
    </dgm:pt>
    <dgm:pt modelId="{496F78B5-EB7A-4EC1-85A9-242887100EC4}" type="pres">
      <dgm:prSet presAssocID="{016279D1-1AE8-42DF-A35C-6780AAAD02FC}" presName="compositeNode" presStyleCnt="0"/>
      <dgm:spPr/>
    </dgm:pt>
    <dgm:pt modelId="{7379C7A6-C167-4093-90A6-666806E54AAA}" type="pres">
      <dgm:prSet presAssocID="{016279D1-1AE8-42DF-A35C-6780AAAD02FC}" presName="parTx" presStyleLbl="node1" presStyleIdx="0" presStyleCnt="0">
        <dgm:presLayoutVars>
          <dgm:chMax val="0"/>
          <dgm:chPref val="0"/>
          <dgm:bulletEnabled val="1"/>
        </dgm:presLayoutVars>
      </dgm:prSet>
      <dgm:spPr/>
    </dgm:pt>
    <dgm:pt modelId="{65A80585-B5F3-4074-8DC9-2D15C652417C}" type="pres">
      <dgm:prSet presAssocID="{016279D1-1AE8-42DF-A35C-6780AAAD02FC}" presName="parSh" presStyleCnt="0"/>
      <dgm:spPr/>
    </dgm:pt>
    <dgm:pt modelId="{164B903C-8A17-432D-8DF1-27B6D2D323BC}" type="pres">
      <dgm:prSet presAssocID="{016279D1-1AE8-42DF-A35C-6780AAAD02FC}" presName="lineNode" presStyleLbl="alignAccFollowNode1" presStyleIdx="3" presStyleCnt="9"/>
      <dgm:spPr/>
    </dgm:pt>
    <dgm:pt modelId="{70E332B5-977F-473C-AD9D-F6E2D083F6C0}" type="pres">
      <dgm:prSet presAssocID="{016279D1-1AE8-42DF-A35C-6780AAAD02FC}" presName="lineArrowNode" presStyleLbl="alignAccFollowNode1" presStyleIdx="4" presStyleCnt="9"/>
      <dgm:spPr/>
    </dgm:pt>
    <dgm:pt modelId="{6DB1AEC6-18B0-489D-84D3-B1F5FA8648E2}" type="pres">
      <dgm:prSet presAssocID="{D9986A0C-2912-47D4-9AF1-D52EB915399A}" presName="sibTransNodeCircle" presStyleLbl="alignNode1" presStyleIdx="1" presStyleCnt="3">
        <dgm:presLayoutVars>
          <dgm:chMax val="0"/>
          <dgm:bulletEnabled/>
        </dgm:presLayoutVars>
      </dgm:prSet>
      <dgm:spPr/>
    </dgm:pt>
    <dgm:pt modelId="{A2612A8F-C917-4BB6-B118-7554B535BD4F}" type="pres">
      <dgm:prSet presAssocID="{D9986A0C-2912-47D4-9AF1-D52EB915399A}" presName="spacerBetweenCircleAndCallout" presStyleCnt="0">
        <dgm:presLayoutVars/>
      </dgm:prSet>
      <dgm:spPr/>
    </dgm:pt>
    <dgm:pt modelId="{49F01600-9319-45A2-A4D3-C03AD209C0F7}" type="pres">
      <dgm:prSet presAssocID="{016279D1-1AE8-42DF-A35C-6780AAAD02FC}" presName="nodeText" presStyleLbl="alignAccFollowNode1" presStyleIdx="5" presStyleCnt="9">
        <dgm:presLayoutVars>
          <dgm:bulletEnabled val="1"/>
        </dgm:presLayoutVars>
      </dgm:prSet>
      <dgm:spPr/>
    </dgm:pt>
    <dgm:pt modelId="{A44074E1-8218-4D0C-BA88-99CF29D06991}" type="pres">
      <dgm:prSet presAssocID="{D9986A0C-2912-47D4-9AF1-D52EB915399A}" presName="sibTransComposite" presStyleCnt="0"/>
      <dgm:spPr/>
    </dgm:pt>
    <dgm:pt modelId="{43B35A66-A423-4390-A245-7FD73942C618}" type="pres">
      <dgm:prSet presAssocID="{1FBDEDB8-21D2-4C82-A92C-63B4A2C3A1E0}" presName="compositeNode" presStyleCnt="0"/>
      <dgm:spPr/>
    </dgm:pt>
    <dgm:pt modelId="{7D8DF735-8643-4A1B-8232-C964B5356AA2}" type="pres">
      <dgm:prSet presAssocID="{1FBDEDB8-21D2-4C82-A92C-63B4A2C3A1E0}" presName="parTx" presStyleLbl="node1" presStyleIdx="0" presStyleCnt="0">
        <dgm:presLayoutVars>
          <dgm:chMax val="0"/>
          <dgm:chPref val="0"/>
          <dgm:bulletEnabled val="1"/>
        </dgm:presLayoutVars>
      </dgm:prSet>
      <dgm:spPr/>
    </dgm:pt>
    <dgm:pt modelId="{73FA1E16-B599-43CE-8A4C-81B891BF84D7}" type="pres">
      <dgm:prSet presAssocID="{1FBDEDB8-21D2-4C82-A92C-63B4A2C3A1E0}" presName="parSh" presStyleCnt="0"/>
      <dgm:spPr/>
    </dgm:pt>
    <dgm:pt modelId="{EB954719-B9BD-47F6-B1D6-40BE580BC892}" type="pres">
      <dgm:prSet presAssocID="{1FBDEDB8-21D2-4C82-A92C-63B4A2C3A1E0}" presName="lineNode" presStyleLbl="alignAccFollowNode1" presStyleIdx="6" presStyleCnt="9"/>
      <dgm:spPr/>
    </dgm:pt>
    <dgm:pt modelId="{05951B53-8C9C-4B40-A9B2-589D7C88F440}" type="pres">
      <dgm:prSet presAssocID="{1FBDEDB8-21D2-4C82-A92C-63B4A2C3A1E0}" presName="lineArrowNode" presStyleLbl="alignAccFollowNode1" presStyleIdx="7" presStyleCnt="9"/>
      <dgm:spPr/>
    </dgm:pt>
    <dgm:pt modelId="{B3BD00EC-C719-43EA-8470-F882D6018A59}" type="pres">
      <dgm:prSet presAssocID="{DDB20166-8EC8-4760-A0A1-E8C7E9F46F32}" presName="sibTransNodeCircle" presStyleLbl="alignNode1" presStyleIdx="2" presStyleCnt="3">
        <dgm:presLayoutVars>
          <dgm:chMax val="0"/>
          <dgm:bulletEnabled/>
        </dgm:presLayoutVars>
      </dgm:prSet>
      <dgm:spPr/>
    </dgm:pt>
    <dgm:pt modelId="{0DCF67D2-FFE5-4365-A169-E0234BCF59D6}" type="pres">
      <dgm:prSet presAssocID="{DDB20166-8EC8-4760-A0A1-E8C7E9F46F32}" presName="spacerBetweenCircleAndCallout" presStyleCnt="0">
        <dgm:presLayoutVars/>
      </dgm:prSet>
      <dgm:spPr/>
    </dgm:pt>
    <dgm:pt modelId="{389325B4-080D-4A64-B9AF-AC489130289C}" type="pres">
      <dgm:prSet presAssocID="{1FBDEDB8-21D2-4C82-A92C-63B4A2C3A1E0}" presName="nodeText" presStyleLbl="alignAccFollowNode1" presStyleIdx="8" presStyleCnt="9">
        <dgm:presLayoutVars>
          <dgm:bulletEnabled val="1"/>
        </dgm:presLayoutVars>
      </dgm:prSet>
      <dgm:spPr/>
    </dgm:pt>
  </dgm:ptLst>
  <dgm:cxnLst>
    <dgm:cxn modelId="{F87DF31A-8B29-40E6-BB2F-3DA002972AFC}" type="presOf" srcId="{5209CE2D-5BEE-4090-AE40-7F8B1FF9E495}" destId="{FB76B63D-4142-4B22-BA1D-704EF0F45B8B}" srcOrd="0" destOrd="0" presId="urn:microsoft.com/office/officeart/2016/7/layout/LinearArrowProcessNumbered"/>
    <dgm:cxn modelId="{BE192459-24CF-42B1-AC5E-CA430DC99CD1}" type="presOf" srcId="{D9986A0C-2912-47D4-9AF1-D52EB915399A}" destId="{6DB1AEC6-18B0-489D-84D3-B1F5FA8648E2}" srcOrd="0" destOrd="0" presId="urn:microsoft.com/office/officeart/2016/7/layout/LinearArrowProcessNumbered"/>
    <dgm:cxn modelId="{3F86F396-AA5F-40F4-BB5E-94A61DD223BF}" type="presOf" srcId="{6AB30F0A-EEE8-4AAE-A9B3-F79CBD101B1F}" destId="{11EF4432-2A18-40AC-B66E-AE6F88F5F2C6}" srcOrd="0" destOrd="0" presId="urn:microsoft.com/office/officeart/2016/7/layout/LinearArrowProcessNumbered"/>
    <dgm:cxn modelId="{9283A0A8-74F8-43E2-BE1A-67C7478385F5}" type="presOf" srcId="{DDB20166-8EC8-4760-A0A1-E8C7E9F46F32}" destId="{B3BD00EC-C719-43EA-8470-F882D6018A59}" srcOrd="0" destOrd="0" presId="urn:microsoft.com/office/officeart/2016/7/layout/LinearArrowProcessNumbered"/>
    <dgm:cxn modelId="{3F204ADE-49CD-4389-B1B9-F7B6B2A201B5}" srcId="{6AB30F0A-EEE8-4AAE-A9B3-F79CBD101B1F}" destId="{016279D1-1AE8-42DF-A35C-6780AAAD02FC}" srcOrd="1" destOrd="0" parTransId="{C195DDF7-09C4-4CB3-A8BE-57C41A06D890}" sibTransId="{D9986A0C-2912-47D4-9AF1-D52EB915399A}"/>
    <dgm:cxn modelId="{4BF74AE5-0651-4B73-BD1E-911AC9423CD4}" type="presOf" srcId="{016279D1-1AE8-42DF-A35C-6780AAAD02FC}" destId="{49F01600-9319-45A2-A4D3-C03AD209C0F7}" srcOrd="0" destOrd="0" presId="urn:microsoft.com/office/officeart/2016/7/layout/LinearArrowProcessNumbered"/>
    <dgm:cxn modelId="{DBCD56E8-AF6A-4A00-9523-461474F47453}" type="presOf" srcId="{8E426CC3-5707-486D-B5DA-1A19B9B55C15}" destId="{2ED6F965-60EB-4D70-A249-3AAFCFC5F99A}" srcOrd="0" destOrd="0" presId="urn:microsoft.com/office/officeart/2016/7/layout/LinearArrowProcessNumbered"/>
    <dgm:cxn modelId="{B45AA3F1-C0A9-49F4-A315-2794077A09FC}" srcId="{6AB30F0A-EEE8-4AAE-A9B3-F79CBD101B1F}" destId="{1FBDEDB8-21D2-4C82-A92C-63B4A2C3A1E0}" srcOrd="2" destOrd="0" parTransId="{83DE88FD-D599-405E-ACD0-C10FFA1ABF5F}" sibTransId="{DDB20166-8EC8-4760-A0A1-E8C7E9F46F32}"/>
    <dgm:cxn modelId="{5C0FF1F7-98FE-4A3D-920D-2D93C66EC048}" srcId="{6AB30F0A-EEE8-4AAE-A9B3-F79CBD101B1F}" destId="{8E426CC3-5707-486D-B5DA-1A19B9B55C15}" srcOrd="0" destOrd="0" parTransId="{3BF2D153-D734-46EB-8A47-9D2DC2FFAC48}" sibTransId="{5209CE2D-5BEE-4090-AE40-7F8B1FF9E495}"/>
    <dgm:cxn modelId="{59FD58FF-9146-4BCE-BCC2-75BFDF7A7F3C}" type="presOf" srcId="{1FBDEDB8-21D2-4C82-A92C-63B4A2C3A1E0}" destId="{389325B4-080D-4A64-B9AF-AC489130289C}" srcOrd="0" destOrd="0" presId="urn:microsoft.com/office/officeart/2016/7/layout/LinearArrowProcessNumbered"/>
    <dgm:cxn modelId="{8FF7B542-776E-408F-9EF0-BBBEA1EF4DF7}" type="presParOf" srcId="{11EF4432-2A18-40AC-B66E-AE6F88F5F2C6}" destId="{4037E418-531F-43CD-A3AA-103B88B1BF3C}" srcOrd="0" destOrd="0" presId="urn:microsoft.com/office/officeart/2016/7/layout/LinearArrowProcessNumbered"/>
    <dgm:cxn modelId="{22B09297-4B45-4281-9E5D-A844BD1E1DF2}" type="presParOf" srcId="{4037E418-531F-43CD-A3AA-103B88B1BF3C}" destId="{B1F1C9C8-923E-41CA-81C8-E654E6D23B54}" srcOrd="0" destOrd="0" presId="urn:microsoft.com/office/officeart/2016/7/layout/LinearArrowProcessNumbered"/>
    <dgm:cxn modelId="{EAEBC8D0-FF17-48EE-9FFF-C573FAE6DB06}" type="presParOf" srcId="{4037E418-531F-43CD-A3AA-103B88B1BF3C}" destId="{DEE7D376-3DEA-4599-BB68-1F16B2C4E39D}" srcOrd="1" destOrd="0" presId="urn:microsoft.com/office/officeart/2016/7/layout/LinearArrowProcessNumbered"/>
    <dgm:cxn modelId="{A27FC511-023A-4ABB-94FB-99DB52D7E8C2}" type="presParOf" srcId="{DEE7D376-3DEA-4599-BB68-1F16B2C4E39D}" destId="{6B9D079E-817A-4CD3-817A-88C87C24D324}" srcOrd="0" destOrd="0" presId="urn:microsoft.com/office/officeart/2016/7/layout/LinearArrowProcessNumbered"/>
    <dgm:cxn modelId="{4D85A2C8-C438-43FD-8587-D87F55FA1333}" type="presParOf" srcId="{DEE7D376-3DEA-4599-BB68-1F16B2C4E39D}" destId="{0493CB24-CD3D-40A1-987C-DE5D82758F92}" srcOrd="1" destOrd="0" presId="urn:microsoft.com/office/officeart/2016/7/layout/LinearArrowProcessNumbered"/>
    <dgm:cxn modelId="{D2A7C41A-EC55-4384-9E90-EB34CAA1375A}" type="presParOf" srcId="{DEE7D376-3DEA-4599-BB68-1F16B2C4E39D}" destId="{FB76B63D-4142-4B22-BA1D-704EF0F45B8B}" srcOrd="2" destOrd="0" presId="urn:microsoft.com/office/officeart/2016/7/layout/LinearArrowProcessNumbered"/>
    <dgm:cxn modelId="{2E8F3018-22FB-4A84-BD79-6FBC6B20ADBF}" type="presParOf" srcId="{DEE7D376-3DEA-4599-BB68-1F16B2C4E39D}" destId="{AFBB6A88-11DA-4C05-8690-CDA8E74C86E3}" srcOrd="3" destOrd="0" presId="urn:microsoft.com/office/officeart/2016/7/layout/LinearArrowProcessNumbered"/>
    <dgm:cxn modelId="{9E770C4F-B5B6-4442-A143-15BC2C497F02}" type="presParOf" srcId="{4037E418-531F-43CD-A3AA-103B88B1BF3C}" destId="{2ED6F965-60EB-4D70-A249-3AAFCFC5F99A}" srcOrd="2" destOrd="0" presId="urn:microsoft.com/office/officeart/2016/7/layout/LinearArrowProcessNumbered"/>
    <dgm:cxn modelId="{116CDD20-9A7B-4B85-BEED-D01894C73849}" type="presParOf" srcId="{11EF4432-2A18-40AC-B66E-AE6F88F5F2C6}" destId="{EA60CD6A-B5EE-41D1-BB82-308FA4638F63}" srcOrd="1" destOrd="0" presId="urn:microsoft.com/office/officeart/2016/7/layout/LinearArrowProcessNumbered"/>
    <dgm:cxn modelId="{982AEEA1-812E-4CC1-B764-B6E634AA814A}" type="presParOf" srcId="{11EF4432-2A18-40AC-B66E-AE6F88F5F2C6}" destId="{496F78B5-EB7A-4EC1-85A9-242887100EC4}" srcOrd="2" destOrd="0" presId="urn:microsoft.com/office/officeart/2016/7/layout/LinearArrowProcessNumbered"/>
    <dgm:cxn modelId="{15C0D743-4EC2-48D0-B35B-DF0645019855}" type="presParOf" srcId="{496F78B5-EB7A-4EC1-85A9-242887100EC4}" destId="{7379C7A6-C167-4093-90A6-666806E54AAA}" srcOrd="0" destOrd="0" presId="urn:microsoft.com/office/officeart/2016/7/layout/LinearArrowProcessNumbered"/>
    <dgm:cxn modelId="{55038133-EF54-43FC-9E4F-9A488AC13652}" type="presParOf" srcId="{496F78B5-EB7A-4EC1-85A9-242887100EC4}" destId="{65A80585-B5F3-4074-8DC9-2D15C652417C}" srcOrd="1" destOrd="0" presId="urn:microsoft.com/office/officeart/2016/7/layout/LinearArrowProcessNumbered"/>
    <dgm:cxn modelId="{29E55C9D-D6B6-4385-BCF8-BD3CB4DFB046}" type="presParOf" srcId="{65A80585-B5F3-4074-8DC9-2D15C652417C}" destId="{164B903C-8A17-432D-8DF1-27B6D2D323BC}" srcOrd="0" destOrd="0" presId="urn:microsoft.com/office/officeart/2016/7/layout/LinearArrowProcessNumbered"/>
    <dgm:cxn modelId="{A4486AAF-0F59-48E9-895D-C049B86C07F2}" type="presParOf" srcId="{65A80585-B5F3-4074-8DC9-2D15C652417C}" destId="{70E332B5-977F-473C-AD9D-F6E2D083F6C0}" srcOrd="1" destOrd="0" presId="urn:microsoft.com/office/officeart/2016/7/layout/LinearArrowProcessNumbered"/>
    <dgm:cxn modelId="{B4C90E92-1313-4202-BD92-D709BC23EA4D}" type="presParOf" srcId="{65A80585-B5F3-4074-8DC9-2D15C652417C}" destId="{6DB1AEC6-18B0-489D-84D3-B1F5FA8648E2}" srcOrd="2" destOrd="0" presId="urn:microsoft.com/office/officeart/2016/7/layout/LinearArrowProcessNumbered"/>
    <dgm:cxn modelId="{202B572C-92EA-410F-8A42-C6FFFCFADF90}" type="presParOf" srcId="{65A80585-B5F3-4074-8DC9-2D15C652417C}" destId="{A2612A8F-C917-4BB6-B118-7554B535BD4F}" srcOrd="3" destOrd="0" presId="urn:microsoft.com/office/officeart/2016/7/layout/LinearArrowProcessNumbered"/>
    <dgm:cxn modelId="{21FE7C30-427B-4351-AB09-4A79C05D2969}" type="presParOf" srcId="{496F78B5-EB7A-4EC1-85A9-242887100EC4}" destId="{49F01600-9319-45A2-A4D3-C03AD209C0F7}" srcOrd="2" destOrd="0" presId="urn:microsoft.com/office/officeart/2016/7/layout/LinearArrowProcessNumbered"/>
    <dgm:cxn modelId="{D3F23C9C-3EB5-4C80-A5AD-DDA32C0ED9F1}" type="presParOf" srcId="{11EF4432-2A18-40AC-B66E-AE6F88F5F2C6}" destId="{A44074E1-8218-4D0C-BA88-99CF29D06991}" srcOrd="3" destOrd="0" presId="urn:microsoft.com/office/officeart/2016/7/layout/LinearArrowProcessNumbered"/>
    <dgm:cxn modelId="{38455E70-3991-432A-918E-D629A6B60F98}" type="presParOf" srcId="{11EF4432-2A18-40AC-B66E-AE6F88F5F2C6}" destId="{43B35A66-A423-4390-A245-7FD73942C618}" srcOrd="4" destOrd="0" presId="urn:microsoft.com/office/officeart/2016/7/layout/LinearArrowProcessNumbered"/>
    <dgm:cxn modelId="{36CEB39A-1DB6-4CC4-810E-F205110B27D6}" type="presParOf" srcId="{43B35A66-A423-4390-A245-7FD73942C618}" destId="{7D8DF735-8643-4A1B-8232-C964B5356AA2}" srcOrd="0" destOrd="0" presId="urn:microsoft.com/office/officeart/2016/7/layout/LinearArrowProcessNumbered"/>
    <dgm:cxn modelId="{0CF074CC-B9C5-4B22-8270-1C368715A906}" type="presParOf" srcId="{43B35A66-A423-4390-A245-7FD73942C618}" destId="{73FA1E16-B599-43CE-8A4C-81B891BF84D7}" srcOrd="1" destOrd="0" presId="urn:microsoft.com/office/officeart/2016/7/layout/LinearArrowProcessNumbered"/>
    <dgm:cxn modelId="{3398644B-4CA5-41C4-BA50-6B357684AB4F}" type="presParOf" srcId="{73FA1E16-B599-43CE-8A4C-81B891BF84D7}" destId="{EB954719-B9BD-47F6-B1D6-40BE580BC892}" srcOrd="0" destOrd="0" presId="urn:microsoft.com/office/officeart/2016/7/layout/LinearArrowProcessNumbered"/>
    <dgm:cxn modelId="{BD38B3B3-705D-4005-90C6-72CB3CB92877}" type="presParOf" srcId="{73FA1E16-B599-43CE-8A4C-81B891BF84D7}" destId="{05951B53-8C9C-4B40-A9B2-589D7C88F440}" srcOrd="1" destOrd="0" presId="urn:microsoft.com/office/officeart/2016/7/layout/LinearArrowProcessNumbered"/>
    <dgm:cxn modelId="{BD15D425-5779-4B1E-9740-8C7885049A61}" type="presParOf" srcId="{73FA1E16-B599-43CE-8A4C-81B891BF84D7}" destId="{B3BD00EC-C719-43EA-8470-F882D6018A59}" srcOrd="2" destOrd="0" presId="urn:microsoft.com/office/officeart/2016/7/layout/LinearArrowProcessNumbered"/>
    <dgm:cxn modelId="{3B932040-9000-4520-B5F3-8BFDE893010B}" type="presParOf" srcId="{73FA1E16-B599-43CE-8A4C-81B891BF84D7}" destId="{0DCF67D2-FFE5-4365-A169-E0234BCF59D6}" srcOrd="3" destOrd="0" presId="urn:microsoft.com/office/officeart/2016/7/layout/LinearArrowProcessNumbered"/>
    <dgm:cxn modelId="{33C27B9E-7204-45C6-A580-F0D9E8A486DF}" type="presParOf" srcId="{43B35A66-A423-4390-A245-7FD73942C618}" destId="{389325B4-080D-4A64-B9AF-AC489130289C}"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5B2F4E-0CDA-4777-9FD7-195AC9409324}">
      <dsp:nvSpPr>
        <dsp:cNvPr id="0" name=""/>
        <dsp:cNvSpPr/>
      </dsp:nvSpPr>
      <dsp:spPr>
        <a:xfrm>
          <a:off x="0" y="911290"/>
          <a:ext cx="1443631" cy="2021084"/>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2551" tIns="330200" rIns="112551" bIns="330200" numCol="1" spcCol="1270" anchor="t" anchorCtr="0">
          <a:noAutofit/>
        </a:bodyPr>
        <a:lstStyle/>
        <a:p>
          <a:pPr marL="0" lvl="0" indent="0" algn="l" defTabSz="488950">
            <a:lnSpc>
              <a:spcPct val="90000"/>
            </a:lnSpc>
            <a:spcBef>
              <a:spcPct val="0"/>
            </a:spcBef>
            <a:spcAft>
              <a:spcPct val="35000"/>
            </a:spcAft>
            <a:buNone/>
          </a:pPr>
          <a:r>
            <a:rPr lang="en-US" sz="1100" b="0" i="0" kern="1200" baseline="0"/>
            <a:t>Host community seminars, webinars, and Q&amp;A sessions with oncologists and survivors.</a:t>
          </a:r>
          <a:endParaRPr lang="en-US" sz="1100" kern="1200"/>
        </a:p>
      </dsp:txBody>
      <dsp:txXfrm>
        <a:off x="0" y="1679302"/>
        <a:ext cx="1443631" cy="1212650"/>
      </dsp:txXfrm>
    </dsp:sp>
    <dsp:sp modelId="{297C9298-1514-4DFD-8AB8-CBCBC83088E2}">
      <dsp:nvSpPr>
        <dsp:cNvPr id="0" name=""/>
        <dsp:cNvSpPr/>
      </dsp:nvSpPr>
      <dsp:spPr>
        <a:xfrm>
          <a:off x="418653" y="1113399"/>
          <a:ext cx="606325" cy="606325"/>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7271" tIns="12700" rIns="47271" bIns="12700" numCol="1" spcCol="1270" anchor="ctr" anchorCtr="0">
          <a:noAutofit/>
        </a:bodyPr>
        <a:lstStyle/>
        <a:p>
          <a:pPr marL="0" lvl="0" indent="0" algn="ctr" defTabSz="1244600">
            <a:lnSpc>
              <a:spcPct val="90000"/>
            </a:lnSpc>
            <a:spcBef>
              <a:spcPct val="0"/>
            </a:spcBef>
            <a:spcAft>
              <a:spcPct val="35000"/>
            </a:spcAft>
            <a:buNone/>
          </a:pPr>
          <a:r>
            <a:rPr lang="en-US" sz="2800" kern="1200"/>
            <a:t>1</a:t>
          </a:r>
        </a:p>
      </dsp:txBody>
      <dsp:txXfrm>
        <a:off x="507447" y="1202193"/>
        <a:ext cx="428737" cy="428737"/>
      </dsp:txXfrm>
    </dsp:sp>
    <dsp:sp modelId="{FC8D44EE-10AE-476C-A6C8-C03B55D89CB8}">
      <dsp:nvSpPr>
        <dsp:cNvPr id="0" name=""/>
        <dsp:cNvSpPr/>
      </dsp:nvSpPr>
      <dsp:spPr>
        <a:xfrm>
          <a:off x="0" y="2932303"/>
          <a:ext cx="1443631" cy="72"/>
        </a:xfrm>
        <a:prstGeom prst="rect">
          <a:avLst/>
        </a:prstGeom>
        <a:gradFill rotWithShape="0">
          <a:gsLst>
            <a:gs pos="0">
              <a:schemeClr val="accent5">
                <a:hueOff val="-1573578"/>
                <a:satOff val="4247"/>
                <a:lumOff val="510"/>
                <a:alphaOff val="0"/>
                <a:satMod val="103000"/>
                <a:lumMod val="102000"/>
                <a:tint val="94000"/>
              </a:schemeClr>
            </a:gs>
            <a:gs pos="50000">
              <a:schemeClr val="accent5">
                <a:hueOff val="-1573578"/>
                <a:satOff val="4247"/>
                <a:lumOff val="510"/>
                <a:alphaOff val="0"/>
                <a:satMod val="110000"/>
                <a:lumMod val="100000"/>
                <a:shade val="100000"/>
              </a:schemeClr>
            </a:gs>
            <a:gs pos="100000">
              <a:schemeClr val="accent5">
                <a:hueOff val="-1573578"/>
                <a:satOff val="4247"/>
                <a:lumOff val="510"/>
                <a:alphaOff val="0"/>
                <a:lumMod val="99000"/>
                <a:satMod val="120000"/>
                <a:shade val="78000"/>
              </a:schemeClr>
            </a:gs>
          </a:gsLst>
          <a:lin ang="5400000" scaled="0"/>
        </a:gradFill>
        <a:ln w="6350" cap="flat" cmpd="sng" algn="ctr">
          <a:solidFill>
            <a:schemeClr val="accent5">
              <a:hueOff val="-1573578"/>
              <a:satOff val="4247"/>
              <a:lumOff val="51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E8E1036-1E2E-4F3B-A340-1DA4F7B7C0DB}">
      <dsp:nvSpPr>
        <dsp:cNvPr id="0" name=""/>
        <dsp:cNvSpPr/>
      </dsp:nvSpPr>
      <dsp:spPr>
        <a:xfrm>
          <a:off x="1587994" y="911290"/>
          <a:ext cx="1443631" cy="2021084"/>
        </a:xfrm>
        <a:prstGeom prst="rect">
          <a:avLst/>
        </a:prstGeom>
        <a:solidFill>
          <a:schemeClr val="accent5">
            <a:tint val="40000"/>
            <a:alpha val="90000"/>
            <a:hueOff val="-3883312"/>
            <a:satOff val="10202"/>
            <a:lumOff val="574"/>
            <a:alphaOff val="0"/>
          </a:schemeClr>
        </a:solidFill>
        <a:ln w="6350" cap="flat" cmpd="sng" algn="ctr">
          <a:solidFill>
            <a:schemeClr val="accent5">
              <a:tint val="40000"/>
              <a:alpha val="90000"/>
              <a:hueOff val="-3883312"/>
              <a:satOff val="10202"/>
              <a:lumOff val="574"/>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2551" tIns="330200" rIns="112551" bIns="330200" numCol="1" spcCol="1270" anchor="t" anchorCtr="0">
          <a:noAutofit/>
        </a:bodyPr>
        <a:lstStyle/>
        <a:p>
          <a:pPr marL="0" lvl="0" indent="0" algn="l" defTabSz="488950">
            <a:lnSpc>
              <a:spcPct val="90000"/>
            </a:lnSpc>
            <a:spcBef>
              <a:spcPct val="0"/>
            </a:spcBef>
            <a:spcAft>
              <a:spcPct val="35000"/>
            </a:spcAft>
            <a:buNone/>
          </a:pPr>
          <a:r>
            <a:rPr lang="en-US" sz="1100" b="0" i="0" kern="1200" baseline="0"/>
            <a:t>Distribute brochures and flyers in public places (hospitals, clinics, malls, schools).</a:t>
          </a:r>
          <a:endParaRPr lang="en-US" sz="1100" kern="1200"/>
        </a:p>
      </dsp:txBody>
      <dsp:txXfrm>
        <a:off x="1587994" y="1679302"/>
        <a:ext cx="1443631" cy="1212650"/>
      </dsp:txXfrm>
    </dsp:sp>
    <dsp:sp modelId="{08DB8B19-CF6E-4AA3-8874-9E920D5D4981}">
      <dsp:nvSpPr>
        <dsp:cNvPr id="0" name=""/>
        <dsp:cNvSpPr/>
      </dsp:nvSpPr>
      <dsp:spPr>
        <a:xfrm>
          <a:off x="2006647" y="1113399"/>
          <a:ext cx="606325" cy="606325"/>
        </a:xfrm>
        <a:prstGeom prst="ellipse">
          <a:avLst/>
        </a:prstGeom>
        <a:gradFill rotWithShape="0">
          <a:gsLst>
            <a:gs pos="0">
              <a:schemeClr val="accent5">
                <a:hueOff val="-3147156"/>
                <a:satOff val="8494"/>
                <a:lumOff val="1020"/>
                <a:alphaOff val="0"/>
                <a:satMod val="103000"/>
                <a:lumMod val="102000"/>
                <a:tint val="94000"/>
              </a:schemeClr>
            </a:gs>
            <a:gs pos="50000">
              <a:schemeClr val="accent5">
                <a:hueOff val="-3147156"/>
                <a:satOff val="8494"/>
                <a:lumOff val="1020"/>
                <a:alphaOff val="0"/>
                <a:satMod val="110000"/>
                <a:lumMod val="100000"/>
                <a:shade val="100000"/>
              </a:schemeClr>
            </a:gs>
            <a:gs pos="100000">
              <a:schemeClr val="accent5">
                <a:hueOff val="-3147156"/>
                <a:satOff val="8494"/>
                <a:lumOff val="1020"/>
                <a:alphaOff val="0"/>
                <a:lumMod val="99000"/>
                <a:satMod val="120000"/>
                <a:shade val="78000"/>
              </a:schemeClr>
            </a:gs>
          </a:gsLst>
          <a:lin ang="5400000" scaled="0"/>
        </a:gradFill>
        <a:ln w="6350" cap="flat" cmpd="sng" algn="ctr">
          <a:solidFill>
            <a:schemeClr val="accent5">
              <a:hueOff val="-3147156"/>
              <a:satOff val="8494"/>
              <a:lumOff val="102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7271" tIns="12700" rIns="47271" bIns="12700" numCol="1" spcCol="1270" anchor="ctr" anchorCtr="0">
          <a:noAutofit/>
        </a:bodyPr>
        <a:lstStyle/>
        <a:p>
          <a:pPr marL="0" lvl="0" indent="0" algn="ctr" defTabSz="1244600">
            <a:lnSpc>
              <a:spcPct val="90000"/>
            </a:lnSpc>
            <a:spcBef>
              <a:spcPct val="0"/>
            </a:spcBef>
            <a:spcAft>
              <a:spcPct val="35000"/>
            </a:spcAft>
            <a:buNone/>
          </a:pPr>
          <a:r>
            <a:rPr lang="en-US" sz="2800" kern="1200"/>
            <a:t>2</a:t>
          </a:r>
        </a:p>
      </dsp:txBody>
      <dsp:txXfrm>
        <a:off x="2095441" y="1202193"/>
        <a:ext cx="428737" cy="428737"/>
      </dsp:txXfrm>
    </dsp:sp>
    <dsp:sp modelId="{2493DCF4-01D6-4B46-B53E-2C5B54F42658}">
      <dsp:nvSpPr>
        <dsp:cNvPr id="0" name=""/>
        <dsp:cNvSpPr/>
      </dsp:nvSpPr>
      <dsp:spPr>
        <a:xfrm>
          <a:off x="1587994" y="2932303"/>
          <a:ext cx="1443631" cy="72"/>
        </a:xfrm>
        <a:prstGeom prst="rect">
          <a:avLst/>
        </a:prstGeom>
        <a:gradFill rotWithShape="0">
          <a:gsLst>
            <a:gs pos="0">
              <a:schemeClr val="accent5">
                <a:hueOff val="-4720735"/>
                <a:satOff val="12742"/>
                <a:lumOff val="1529"/>
                <a:alphaOff val="0"/>
                <a:satMod val="103000"/>
                <a:lumMod val="102000"/>
                <a:tint val="94000"/>
              </a:schemeClr>
            </a:gs>
            <a:gs pos="50000">
              <a:schemeClr val="accent5">
                <a:hueOff val="-4720735"/>
                <a:satOff val="12742"/>
                <a:lumOff val="1529"/>
                <a:alphaOff val="0"/>
                <a:satMod val="110000"/>
                <a:lumMod val="100000"/>
                <a:shade val="100000"/>
              </a:schemeClr>
            </a:gs>
            <a:gs pos="100000">
              <a:schemeClr val="accent5">
                <a:hueOff val="-4720735"/>
                <a:satOff val="12742"/>
                <a:lumOff val="1529"/>
                <a:alphaOff val="0"/>
                <a:lumMod val="99000"/>
                <a:satMod val="120000"/>
                <a:shade val="78000"/>
              </a:schemeClr>
            </a:gs>
          </a:gsLst>
          <a:lin ang="5400000" scaled="0"/>
        </a:gradFill>
        <a:ln w="6350" cap="flat" cmpd="sng" algn="ctr">
          <a:solidFill>
            <a:schemeClr val="accent5">
              <a:hueOff val="-4720735"/>
              <a:satOff val="12742"/>
              <a:lumOff val="152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4728A30C-8A7E-469F-9CD5-00D7931A1C43}">
      <dsp:nvSpPr>
        <dsp:cNvPr id="0" name=""/>
        <dsp:cNvSpPr/>
      </dsp:nvSpPr>
      <dsp:spPr>
        <a:xfrm>
          <a:off x="3175989" y="911290"/>
          <a:ext cx="1443631" cy="2021084"/>
        </a:xfrm>
        <a:prstGeom prst="rect">
          <a:avLst/>
        </a:prstGeom>
        <a:solidFill>
          <a:schemeClr val="accent5">
            <a:tint val="40000"/>
            <a:alpha val="90000"/>
            <a:hueOff val="-7766624"/>
            <a:satOff val="20404"/>
            <a:lumOff val="1148"/>
            <a:alphaOff val="0"/>
          </a:schemeClr>
        </a:solidFill>
        <a:ln w="6350" cap="flat" cmpd="sng" algn="ctr">
          <a:solidFill>
            <a:schemeClr val="accent5">
              <a:tint val="40000"/>
              <a:alpha val="90000"/>
              <a:hueOff val="-7766624"/>
              <a:satOff val="20404"/>
              <a:lumOff val="114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2551" tIns="330200" rIns="112551" bIns="330200" numCol="1" spcCol="1270" anchor="t" anchorCtr="0">
          <a:noAutofit/>
        </a:bodyPr>
        <a:lstStyle/>
        <a:p>
          <a:pPr marL="0" lvl="0" indent="0" algn="l" defTabSz="488950">
            <a:lnSpc>
              <a:spcPct val="90000"/>
            </a:lnSpc>
            <a:spcBef>
              <a:spcPct val="0"/>
            </a:spcBef>
            <a:spcAft>
              <a:spcPct val="35000"/>
            </a:spcAft>
            <a:buNone/>
          </a:pPr>
          <a:r>
            <a:rPr lang="en-US" sz="1100" b="0" i="0" kern="1200" baseline="0"/>
            <a:t>Run social media campaigns highlighting facts, patient stories, and support tips.</a:t>
          </a:r>
          <a:endParaRPr lang="en-US" sz="1100" kern="1200"/>
        </a:p>
      </dsp:txBody>
      <dsp:txXfrm>
        <a:off x="3175989" y="1679302"/>
        <a:ext cx="1443631" cy="1212650"/>
      </dsp:txXfrm>
    </dsp:sp>
    <dsp:sp modelId="{A9728C76-09D1-4403-A0D7-0866F24CE4E8}">
      <dsp:nvSpPr>
        <dsp:cNvPr id="0" name=""/>
        <dsp:cNvSpPr/>
      </dsp:nvSpPr>
      <dsp:spPr>
        <a:xfrm>
          <a:off x="3594642" y="1113399"/>
          <a:ext cx="606325" cy="606325"/>
        </a:xfrm>
        <a:prstGeom prst="ellipse">
          <a:avLst/>
        </a:prstGeom>
        <a:gradFill rotWithShape="0">
          <a:gsLst>
            <a:gs pos="0">
              <a:schemeClr val="accent5">
                <a:hueOff val="-6294313"/>
                <a:satOff val="16989"/>
                <a:lumOff val="2039"/>
                <a:alphaOff val="0"/>
                <a:satMod val="103000"/>
                <a:lumMod val="102000"/>
                <a:tint val="94000"/>
              </a:schemeClr>
            </a:gs>
            <a:gs pos="50000">
              <a:schemeClr val="accent5">
                <a:hueOff val="-6294313"/>
                <a:satOff val="16989"/>
                <a:lumOff val="2039"/>
                <a:alphaOff val="0"/>
                <a:satMod val="110000"/>
                <a:lumMod val="100000"/>
                <a:shade val="100000"/>
              </a:schemeClr>
            </a:gs>
            <a:gs pos="100000">
              <a:schemeClr val="accent5">
                <a:hueOff val="-6294313"/>
                <a:satOff val="16989"/>
                <a:lumOff val="2039"/>
                <a:alphaOff val="0"/>
                <a:lumMod val="99000"/>
                <a:satMod val="120000"/>
                <a:shade val="78000"/>
              </a:schemeClr>
            </a:gs>
          </a:gsLst>
          <a:lin ang="5400000" scaled="0"/>
        </a:gradFill>
        <a:ln w="6350" cap="flat" cmpd="sng" algn="ctr">
          <a:solidFill>
            <a:schemeClr val="accent5">
              <a:hueOff val="-6294313"/>
              <a:satOff val="16989"/>
              <a:lumOff val="203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7271" tIns="12700" rIns="47271" bIns="12700" numCol="1" spcCol="1270" anchor="ctr" anchorCtr="0">
          <a:noAutofit/>
        </a:bodyPr>
        <a:lstStyle/>
        <a:p>
          <a:pPr marL="0" lvl="0" indent="0" algn="ctr" defTabSz="1244600">
            <a:lnSpc>
              <a:spcPct val="90000"/>
            </a:lnSpc>
            <a:spcBef>
              <a:spcPct val="0"/>
            </a:spcBef>
            <a:spcAft>
              <a:spcPct val="35000"/>
            </a:spcAft>
            <a:buNone/>
          </a:pPr>
          <a:r>
            <a:rPr lang="en-US" sz="2800" kern="1200"/>
            <a:t>3</a:t>
          </a:r>
        </a:p>
      </dsp:txBody>
      <dsp:txXfrm>
        <a:off x="3683436" y="1202193"/>
        <a:ext cx="428737" cy="428737"/>
      </dsp:txXfrm>
    </dsp:sp>
    <dsp:sp modelId="{A0FDE591-49DC-46ED-A420-1A8D415FA66E}">
      <dsp:nvSpPr>
        <dsp:cNvPr id="0" name=""/>
        <dsp:cNvSpPr/>
      </dsp:nvSpPr>
      <dsp:spPr>
        <a:xfrm>
          <a:off x="3175989" y="2932303"/>
          <a:ext cx="1443631" cy="72"/>
        </a:xfrm>
        <a:prstGeom prst="rect">
          <a:avLst/>
        </a:prstGeom>
        <a:gradFill rotWithShape="0">
          <a:gsLst>
            <a:gs pos="0">
              <a:schemeClr val="accent5">
                <a:hueOff val="-7867891"/>
                <a:satOff val="21236"/>
                <a:lumOff val="2549"/>
                <a:alphaOff val="0"/>
                <a:satMod val="103000"/>
                <a:lumMod val="102000"/>
                <a:tint val="94000"/>
              </a:schemeClr>
            </a:gs>
            <a:gs pos="50000">
              <a:schemeClr val="accent5">
                <a:hueOff val="-7867891"/>
                <a:satOff val="21236"/>
                <a:lumOff val="2549"/>
                <a:alphaOff val="0"/>
                <a:satMod val="110000"/>
                <a:lumMod val="100000"/>
                <a:shade val="100000"/>
              </a:schemeClr>
            </a:gs>
            <a:gs pos="100000">
              <a:schemeClr val="accent5">
                <a:hueOff val="-7867891"/>
                <a:satOff val="21236"/>
                <a:lumOff val="2549"/>
                <a:alphaOff val="0"/>
                <a:lumMod val="99000"/>
                <a:satMod val="120000"/>
                <a:shade val="78000"/>
              </a:schemeClr>
            </a:gs>
          </a:gsLst>
          <a:lin ang="5400000" scaled="0"/>
        </a:gradFill>
        <a:ln w="6350" cap="flat" cmpd="sng" algn="ctr">
          <a:solidFill>
            <a:schemeClr val="accent5">
              <a:hueOff val="-7867891"/>
              <a:satOff val="21236"/>
              <a:lumOff val="254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D079E-817A-4CD3-817A-88C87C24D324}">
      <dsp:nvSpPr>
        <dsp:cNvPr id="0" name=""/>
        <dsp:cNvSpPr/>
      </dsp:nvSpPr>
      <dsp:spPr>
        <a:xfrm>
          <a:off x="649353" y="712167"/>
          <a:ext cx="517964" cy="71"/>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93CB24-CD3D-40A1-987C-DE5D82758F92}">
      <dsp:nvSpPr>
        <dsp:cNvPr id="0" name=""/>
        <dsp:cNvSpPr/>
      </dsp:nvSpPr>
      <dsp:spPr>
        <a:xfrm>
          <a:off x="1198395" y="668552"/>
          <a:ext cx="59565" cy="110512"/>
        </a:xfrm>
        <a:prstGeom prst="chevron">
          <a:avLst>
            <a:gd name="adj" fmla="val 90000"/>
          </a:avLst>
        </a:prstGeom>
        <a:solidFill>
          <a:schemeClr val="accent5">
            <a:tint val="40000"/>
            <a:alpha val="90000"/>
            <a:hueOff val="-970828"/>
            <a:satOff val="2550"/>
            <a:lumOff val="143"/>
            <a:alphaOff val="0"/>
          </a:schemeClr>
        </a:solidFill>
        <a:ln w="12700" cap="flat" cmpd="sng" algn="ctr">
          <a:solidFill>
            <a:schemeClr val="accent5">
              <a:tint val="40000"/>
              <a:alpha val="90000"/>
              <a:hueOff val="-970828"/>
              <a:satOff val="2550"/>
              <a:lumOff val="1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76B63D-4142-4B22-BA1D-704EF0F45B8B}">
      <dsp:nvSpPr>
        <dsp:cNvPr id="0" name=""/>
        <dsp:cNvSpPr/>
      </dsp:nvSpPr>
      <dsp:spPr>
        <a:xfrm>
          <a:off x="356360" y="483955"/>
          <a:ext cx="456494" cy="456494"/>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15" tIns="17715" rIns="17715" bIns="17715" numCol="1" spcCol="1270" anchor="ctr" anchorCtr="0">
          <a:noAutofit/>
        </a:bodyPr>
        <a:lstStyle/>
        <a:p>
          <a:pPr marL="0" lvl="0" indent="0" algn="ctr" defTabSz="889000">
            <a:lnSpc>
              <a:spcPct val="90000"/>
            </a:lnSpc>
            <a:spcBef>
              <a:spcPct val="0"/>
            </a:spcBef>
            <a:spcAft>
              <a:spcPct val="35000"/>
            </a:spcAft>
            <a:buNone/>
          </a:pPr>
          <a:r>
            <a:rPr lang="en-US" sz="2000" kern="1200"/>
            <a:t>1</a:t>
          </a:r>
        </a:p>
      </dsp:txBody>
      <dsp:txXfrm>
        <a:off x="423212" y="550807"/>
        <a:ext cx="322790" cy="322790"/>
      </dsp:txXfrm>
    </dsp:sp>
    <dsp:sp modelId="{2ED6F965-60EB-4D70-A249-3AAFCFC5F99A}">
      <dsp:nvSpPr>
        <dsp:cNvPr id="0" name=""/>
        <dsp:cNvSpPr/>
      </dsp:nvSpPr>
      <dsp:spPr>
        <a:xfrm>
          <a:off x="1898" y="1105781"/>
          <a:ext cx="1165419" cy="1965600"/>
        </a:xfrm>
        <a:prstGeom prst="upArrowCallout">
          <a:avLst>
            <a:gd name="adj1" fmla="val 50000"/>
            <a:gd name="adj2" fmla="val 20000"/>
            <a:gd name="adj3" fmla="val 20000"/>
            <a:gd name="adj4" fmla="val 100000"/>
          </a:avLst>
        </a:prstGeom>
        <a:solidFill>
          <a:schemeClr val="accent5">
            <a:tint val="40000"/>
            <a:alpha val="90000"/>
            <a:hueOff val="-1941656"/>
            <a:satOff val="5101"/>
            <a:lumOff val="287"/>
            <a:alphaOff val="0"/>
          </a:schemeClr>
        </a:solidFill>
        <a:ln w="12700" cap="flat" cmpd="sng" algn="ctr">
          <a:solidFill>
            <a:schemeClr val="accent5">
              <a:tint val="40000"/>
              <a:alpha val="90000"/>
              <a:hueOff val="-1941656"/>
              <a:satOff val="5101"/>
              <a:lumOff val="28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930" tIns="165100" rIns="91930" bIns="165100" numCol="1" spcCol="1270" anchor="t" anchorCtr="0">
          <a:noAutofit/>
        </a:bodyPr>
        <a:lstStyle/>
        <a:p>
          <a:pPr marL="0" lvl="0" indent="0" algn="l" defTabSz="488950">
            <a:lnSpc>
              <a:spcPct val="90000"/>
            </a:lnSpc>
            <a:spcBef>
              <a:spcPct val="0"/>
            </a:spcBef>
            <a:spcAft>
              <a:spcPct val="35000"/>
            </a:spcAft>
            <a:buNone/>
          </a:pPr>
          <a:r>
            <a:rPr lang="en-US" sz="1100" b="0" i="0" kern="1200" baseline="0"/>
            <a:t>Host community seminars, webinars, and Q&amp;A sessions with oncologists and survivors.</a:t>
          </a:r>
          <a:endParaRPr lang="en-US" sz="1100" kern="1200"/>
        </a:p>
      </dsp:txBody>
      <dsp:txXfrm>
        <a:off x="1898" y="1338865"/>
        <a:ext cx="1165419" cy="1732516"/>
      </dsp:txXfrm>
    </dsp:sp>
    <dsp:sp modelId="{164B903C-8A17-432D-8DF1-27B6D2D323BC}">
      <dsp:nvSpPr>
        <dsp:cNvPr id="0" name=""/>
        <dsp:cNvSpPr/>
      </dsp:nvSpPr>
      <dsp:spPr>
        <a:xfrm>
          <a:off x="1296808" y="710410"/>
          <a:ext cx="1165419" cy="71"/>
        </a:xfrm>
        <a:prstGeom prst="rect">
          <a:avLst/>
        </a:prstGeom>
        <a:solidFill>
          <a:schemeClr val="accent5">
            <a:tint val="40000"/>
            <a:alpha val="90000"/>
            <a:hueOff val="-2912484"/>
            <a:satOff val="7651"/>
            <a:lumOff val="430"/>
            <a:alphaOff val="0"/>
          </a:schemeClr>
        </a:solidFill>
        <a:ln w="12700" cap="flat" cmpd="sng" algn="ctr">
          <a:solidFill>
            <a:schemeClr val="accent5">
              <a:tint val="40000"/>
              <a:alpha val="90000"/>
              <a:hueOff val="-2912484"/>
              <a:satOff val="7651"/>
              <a:lumOff val="43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E332B5-977F-473C-AD9D-F6E2D083F6C0}">
      <dsp:nvSpPr>
        <dsp:cNvPr id="0" name=""/>
        <dsp:cNvSpPr/>
      </dsp:nvSpPr>
      <dsp:spPr>
        <a:xfrm>
          <a:off x="2493305" y="666937"/>
          <a:ext cx="59565" cy="111516"/>
        </a:xfrm>
        <a:prstGeom prst="chevron">
          <a:avLst>
            <a:gd name="adj" fmla="val 90000"/>
          </a:avLst>
        </a:prstGeom>
        <a:solidFill>
          <a:schemeClr val="accent5">
            <a:tint val="40000"/>
            <a:alpha val="90000"/>
            <a:hueOff val="-3883312"/>
            <a:satOff val="10202"/>
            <a:lumOff val="574"/>
            <a:alphaOff val="0"/>
          </a:schemeClr>
        </a:solidFill>
        <a:ln w="12700" cap="flat" cmpd="sng" algn="ctr">
          <a:solidFill>
            <a:schemeClr val="accent5">
              <a:tint val="40000"/>
              <a:alpha val="90000"/>
              <a:hueOff val="-3883312"/>
              <a:satOff val="10202"/>
              <a:lumOff val="574"/>
              <a:alphaOff val="0"/>
            </a:schemeClr>
          </a:solidFill>
          <a:prstDash val="solid"/>
          <a:miter lim="800000"/>
        </a:ln>
        <a:effectLst/>
      </dsp:spPr>
      <dsp:style>
        <a:lnRef idx="2">
          <a:scrgbClr r="0" g="0" b="0"/>
        </a:lnRef>
        <a:fillRef idx="1">
          <a:scrgbClr r="0" g="0" b="0"/>
        </a:fillRef>
        <a:effectRef idx="0">
          <a:scrgbClr r="0" g="0" b="0"/>
        </a:effectRef>
        <a:fontRef idx="minor"/>
      </dsp:style>
    </dsp:sp>
    <dsp:sp modelId="{6DB1AEC6-18B0-489D-84D3-B1F5FA8648E2}">
      <dsp:nvSpPr>
        <dsp:cNvPr id="0" name=""/>
        <dsp:cNvSpPr/>
      </dsp:nvSpPr>
      <dsp:spPr>
        <a:xfrm>
          <a:off x="1651271" y="482199"/>
          <a:ext cx="456494" cy="456494"/>
        </a:xfrm>
        <a:prstGeom prst="ellipse">
          <a:avLst/>
        </a:prstGeom>
        <a:solidFill>
          <a:schemeClr val="accent5">
            <a:hueOff val="-3933945"/>
            <a:satOff val="10618"/>
            <a:lumOff val="1275"/>
            <a:alphaOff val="0"/>
          </a:schemeClr>
        </a:solidFill>
        <a:ln w="12700" cap="flat" cmpd="sng" algn="ctr">
          <a:solidFill>
            <a:schemeClr val="accent5">
              <a:hueOff val="-3933945"/>
              <a:satOff val="10618"/>
              <a:lumOff val="127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15" tIns="17715" rIns="17715" bIns="17715" numCol="1" spcCol="1270" anchor="ctr" anchorCtr="0">
          <a:noAutofit/>
        </a:bodyPr>
        <a:lstStyle/>
        <a:p>
          <a:pPr marL="0" lvl="0" indent="0" algn="ctr" defTabSz="889000">
            <a:lnSpc>
              <a:spcPct val="90000"/>
            </a:lnSpc>
            <a:spcBef>
              <a:spcPct val="0"/>
            </a:spcBef>
            <a:spcAft>
              <a:spcPct val="35000"/>
            </a:spcAft>
            <a:buNone/>
          </a:pPr>
          <a:r>
            <a:rPr lang="en-US" sz="2000" kern="1200"/>
            <a:t>2</a:t>
          </a:r>
        </a:p>
      </dsp:txBody>
      <dsp:txXfrm>
        <a:off x="1718123" y="549051"/>
        <a:ext cx="322790" cy="322790"/>
      </dsp:txXfrm>
    </dsp:sp>
    <dsp:sp modelId="{49F01600-9319-45A2-A4D3-C03AD209C0F7}">
      <dsp:nvSpPr>
        <dsp:cNvPr id="0" name=""/>
        <dsp:cNvSpPr/>
      </dsp:nvSpPr>
      <dsp:spPr>
        <a:xfrm>
          <a:off x="1296808" y="1103756"/>
          <a:ext cx="1165419" cy="1965600"/>
        </a:xfrm>
        <a:prstGeom prst="upArrowCallout">
          <a:avLst>
            <a:gd name="adj1" fmla="val 50000"/>
            <a:gd name="adj2" fmla="val 20000"/>
            <a:gd name="adj3" fmla="val 20000"/>
            <a:gd name="adj4" fmla="val 100000"/>
          </a:avLst>
        </a:prstGeom>
        <a:solidFill>
          <a:schemeClr val="accent5">
            <a:tint val="40000"/>
            <a:alpha val="90000"/>
            <a:hueOff val="-4854140"/>
            <a:satOff val="12753"/>
            <a:lumOff val="717"/>
            <a:alphaOff val="0"/>
          </a:schemeClr>
        </a:solidFill>
        <a:ln w="12700" cap="flat" cmpd="sng" algn="ctr">
          <a:solidFill>
            <a:schemeClr val="accent5">
              <a:tint val="40000"/>
              <a:alpha val="90000"/>
              <a:hueOff val="-4854140"/>
              <a:satOff val="12753"/>
              <a:lumOff val="7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930" tIns="165100" rIns="91930" bIns="165100" numCol="1" spcCol="1270" anchor="t" anchorCtr="0">
          <a:noAutofit/>
        </a:bodyPr>
        <a:lstStyle/>
        <a:p>
          <a:pPr marL="0" lvl="0" indent="0" algn="l" defTabSz="488950">
            <a:lnSpc>
              <a:spcPct val="90000"/>
            </a:lnSpc>
            <a:spcBef>
              <a:spcPct val="0"/>
            </a:spcBef>
            <a:spcAft>
              <a:spcPct val="35000"/>
            </a:spcAft>
            <a:buNone/>
          </a:pPr>
          <a:r>
            <a:rPr lang="en-US" sz="1100" b="0" i="0" kern="1200" baseline="0"/>
            <a:t>Distribute brochures and flyers in public places (hospitals, clinics, malls, schools).</a:t>
          </a:r>
          <a:endParaRPr lang="en-US" sz="1100" kern="1200"/>
        </a:p>
      </dsp:txBody>
      <dsp:txXfrm>
        <a:off x="1296808" y="1336840"/>
        <a:ext cx="1165419" cy="1732516"/>
      </dsp:txXfrm>
    </dsp:sp>
    <dsp:sp modelId="{EB954719-B9BD-47F6-B1D6-40BE580BC892}">
      <dsp:nvSpPr>
        <dsp:cNvPr id="0" name=""/>
        <dsp:cNvSpPr/>
      </dsp:nvSpPr>
      <dsp:spPr>
        <a:xfrm>
          <a:off x="2591719" y="711154"/>
          <a:ext cx="582709" cy="72"/>
        </a:xfrm>
        <a:prstGeom prst="rect">
          <a:avLst/>
        </a:prstGeom>
        <a:solidFill>
          <a:schemeClr val="accent5">
            <a:tint val="40000"/>
            <a:alpha val="90000"/>
            <a:hueOff val="-5824968"/>
            <a:satOff val="15303"/>
            <a:lumOff val="861"/>
            <a:alphaOff val="0"/>
          </a:schemeClr>
        </a:solidFill>
        <a:ln w="12700" cap="flat" cmpd="sng" algn="ctr">
          <a:solidFill>
            <a:schemeClr val="accent5">
              <a:tint val="40000"/>
              <a:alpha val="90000"/>
              <a:hueOff val="-5824968"/>
              <a:satOff val="15303"/>
              <a:lumOff val="861"/>
              <a:alphaOff val="0"/>
            </a:schemeClr>
          </a:solidFill>
          <a:prstDash val="solid"/>
          <a:miter lim="800000"/>
        </a:ln>
        <a:effectLst/>
      </dsp:spPr>
      <dsp:style>
        <a:lnRef idx="2">
          <a:scrgbClr r="0" g="0" b="0"/>
        </a:lnRef>
        <a:fillRef idx="1">
          <a:scrgbClr r="0" g="0" b="0"/>
        </a:fillRef>
        <a:effectRef idx="0">
          <a:scrgbClr r="0" g="0" b="0"/>
        </a:effectRef>
        <a:fontRef idx="minor"/>
      </dsp:style>
    </dsp:sp>
    <dsp:sp modelId="{B3BD00EC-C719-43EA-8470-F882D6018A59}">
      <dsp:nvSpPr>
        <dsp:cNvPr id="0" name=""/>
        <dsp:cNvSpPr/>
      </dsp:nvSpPr>
      <dsp:spPr>
        <a:xfrm>
          <a:off x="2946181" y="482943"/>
          <a:ext cx="456494" cy="456494"/>
        </a:xfrm>
        <a:prstGeom prst="ellipse">
          <a:avLst/>
        </a:prstGeom>
        <a:solidFill>
          <a:schemeClr val="accent5">
            <a:hueOff val="-7867891"/>
            <a:satOff val="21236"/>
            <a:lumOff val="2549"/>
            <a:alphaOff val="0"/>
          </a:schemeClr>
        </a:solidFill>
        <a:ln w="12700" cap="flat" cmpd="sng" algn="ctr">
          <a:solidFill>
            <a:schemeClr val="accent5">
              <a:hueOff val="-7867891"/>
              <a:satOff val="21236"/>
              <a:lumOff val="25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15" tIns="17715" rIns="17715" bIns="17715" numCol="1" spcCol="1270" anchor="ctr" anchorCtr="0">
          <a:noAutofit/>
        </a:bodyPr>
        <a:lstStyle/>
        <a:p>
          <a:pPr marL="0" lvl="0" indent="0" algn="ctr" defTabSz="889000">
            <a:lnSpc>
              <a:spcPct val="90000"/>
            </a:lnSpc>
            <a:spcBef>
              <a:spcPct val="0"/>
            </a:spcBef>
            <a:spcAft>
              <a:spcPct val="35000"/>
            </a:spcAft>
            <a:buNone/>
          </a:pPr>
          <a:r>
            <a:rPr lang="en-US" sz="2000" kern="1200"/>
            <a:t>3</a:t>
          </a:r>
        </a:p>
      </dsp:txBody>
      <dsp:txXfrm>
        <a:off x="3013033" y="549795"/>
        <a:ext cx="322790" cy="322790"/>
      </dsp:txXfrm>
    </dsp:sp>
    <dsp:sp modelId="{389325B4-080D-4A64-B9AF-AC489130289C}">
      <dsp:nvSpPr>
        <dsp:cNvPr id="0" name=""/>
        <dsp:cNvSpPr/>
      </dsp:nvSpPr>
      <dsp:spPr>
        <a:xfrm>
          <a:off x="2591719" y="1105781"/>
          <a:ext cx="1165419" cy="1965600"/>
        </a:xfrm>
        <a:prstGeom prst="upArrowCallout">
          <a:avLst>
            <a:gd name="adj1" fmla="val 50000"/>
            <a:gd name="adj2" fmla="val 20000"/>
            <a:gd name="adj3" fmla="val 20000"/>
            <a:gd name="adj4" fmla="val 100000"/>
          </a:avLst>
        </a:prstGeom>
        <a:solidFill>
          <a:schemeClr val="accent5">
            <a:tint val="40000"/>
            <a:alpha val="90000"/>
            <a:hueOff val="-7766624"/>
            <a:satOff val="20404"/>
            <a:lumOff val="1148"/>
            <a:alphaOff val="0"/>
          </a:schemeClr>
        </a:solidFill>
        <a:ln w="12700" cap="flat" cmpd="sng" algn="ctr">
          <a:solidFill>
            <a:schemeClr val="accent5">
              <a:tint val="40000"/>
              <a:alpha val="90000"/>
              <a:hueOff val="-7766624"/>
              <a:satOff val="20404"/>
              <a:lumOff val="114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930" tIns="165100" rIns="91930" bIns="165100" numCol="1" spcCol="1270" anchor="t" anchorCtr="0">
          <a:noAutofit/>
        </a:bodyPr>
        <a:lstStyle/>
        <a:p>
          <a:pPr marL="0" lvl="0" indent="0" algn="l" defTabSz="488950">
            <a:lnSpc>
              <a:spcPct val="90000"/>
            </a:lnSpc>
            <a:spcBef>
              <a:spcPct val="0"/>
            </a:spcBef>
            <a:spcAft>
              <a:spcPct val="35000"/>
            </a:spcAft>
            <a:buNone/>
          </a:pPr>
          <a:r>
            <a:rPr lang="en-US" sz="1100" b="0" i="0" kern="1200" baseline="0" dirty="0"/>
            <a:t>Run social media campaigns highlighting facts, patient stories, and support tips.</a:t>
          </a:r>
          <a:endParaRPr lang="en-US" sz="1100" kern="1200" dirty="0"/>
        </a:p>
      </dsp:txBody>
      <dsp:txXfrm>
        <a:off x="2591719" y="1338865"/>
        <a:ext cx="1165419" cy="1732516"/>
      </dsp:txXfrm>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3C04E684-10F4-4CC3-A0B9-F03AA7BE37CF}" type="datetimeFigureOut">
              <a:rPr lang="en-US" smtClean="0"/>
              <a:t>5/4/2025</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90595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3C04E684-10F4-4CC3-A0B9-F03AA7BE37CF}" type="datetimeFigureOut">
              <a:rPr lang="en-US" smtClean="0"/>
              <a:t>5/4/2025</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44793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3C04E684-10F4-4CC3-A0B9-F03AA7BE37CF}" type="datetimeFigureOut">
              <a:rPr lang="en-US" smtClean="0"/>
              <a:t>5/4/2025</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063035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3C04E684-10F4-4CC3-A0B9-F03AA7BE37CF}" type="datetimeFigureOut">
              <a:rPr lang="en-US" smtClean="0"/>
              <a:t>5/4/2025</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025020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3C04E684-10F4-4CC3-A0B9-F03AA7BE37CF}" type="datetimeFigureOut">
              <a:rPr lang="en-US" smtClean="0"/>
              <a:t>5/4/2025</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994473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3C04E684-10F4-4CC3-A0B9-F03AA7BE37CF}" type="datetimeFigureOut">
              <a:rPr lang="en-US" smtClean="0"/>
              <a:t>5/4/2025</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6572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3C04E684-10F4-4CC3-A0B9-F03AA7BE37CF}" type="datetimeFigureOut">
              <a:rPr lang="en-US" smtClean="0"/>
              <a:t>5/4/2025</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938257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3C04E684-10F4-4CC3-A0B9-F03AA7BE37CF}" type="datetimeFigureOut">
              <a:rPr lang="en-US" smtClean="0"/>
              <a:t>5/4/2025</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67175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C04E684-10F4-4CC3-A0B9-F03AA7BE37CF}" type="datetimeFigureOut">
              <a:rPr lang="en-US" smtClean="0"/>
              <a:t>5/4/2025</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532490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5/4/2025</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741692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3C04E684-10F4-4CC3-A0B9-F03AA7BE37CF}" type="datetimeFigureOut">
              <a:rPr lang="en-US" smtClean="0"/>
              <a:t>5/4/2025</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151179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3C04E684-10F4-4CC3-A0B9-F03AA7BE37CF}" type="datetimeFigureOut">
              <a:rPr lang="en-US" smtClean="0"/>
              <a:t>5/4/2025</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00043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04E684-10F4-4CC3-A0B9-F03AA7BE37CF}" type="datetimeFigureOut">
              <a:rPr lang="en-US" smtClean="0"/>
              <a:t>5/4/2025</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209606236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06" r:id="rId6"/>
    <p:sldLayoutId id="2147483701" r:id="rId7"/>
    <p:sldLayoutId id="2147483702" r:id="rId8"/>
    <p:sldLayoutId id="2147483703" r:id="rId9"/>
    <p:sldLayoutId id="2147483704" r:id="rId10"/>
    <p:sldLayoutId id="2147483705" r:id="rId11"/>
    <p:sldLayoutId id="2147483707" r:id="rId12"/>
  </p:sldLayoutIdLst>
  <p:txStyles>
    <p:titleStyle>
      <a:lvl1pPr algn="l" defTabSz="914400" rtl="0" eaLnBrk="1" latinLnBrk="0" hangingPunct="1">
        <a:lnSpc>
          <a:spcPct val="90000"/>
        </a:lnSpc>
        <a:spcBef>
          <a:spcPct val="0"/>
        </a:spcBef>
        <a:buNone/>
        <a:defRPr sz="4000" i="0"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CFBC99-FB8F-41F7-A81D-A5288D688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Jigsaw puzzles in plastic figures">
            <a:extLst>
              <a:ext uri="{FF2B5EF4-FFF2-40B4-BE49-F238E27FC236}">
                <a16:creationId xmlns:a16="http://schemas.microsoft.com/office/drawing/2014/main" id="{1692D89A-85E2-0750-9733-8052EBD21200}"/>
              </a:ext>
            </a:extLst>
          </p:cNvPr>
          <p:cNvPicPr>
            <a:picLocks noChangeAspect="1"/>
          </p:cNvPicPr>
          <p:nvPr/>
        </p:nvPicPr>
        <p:blipFill>
          <a:blip r:embed="rId2"/>
          <a:srcRect t="5051" b="13721"/>
          <a:stretch/>
        </p:blipFill>
        <p:spPr>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p:spPr>
      </p:pic>
      <p:sp>
        <p:nvSpPr>
          <p:cNvPr id="2" name="Title 1">
            <a:extLst>
              <a:ext uri="{FF2B5EF4-FFF2-40B4-BE49-F238E27FC236}">
                <a16:creationId xmlns:a16="http://schemas.microsoft.com/office/drawing/2014/main" id="{C2CAB9C2-83DC-E8BE-8437-70F8E43D311C}"/>
              </a:ext>
            </a:extLst>
          </p:cNvPr>
          <p:cNvSpPr>
            <a:spLocks noGrp="1"/>
          </p:cNvSpPr>
          <p:nvPr>
            <p:ph type="ctrTitle"/>
          </p:nvPr>
        </p:nvSpPr>
        <p:spPr>
          <a:xfrm>
            <a:off x="6095999" y="3834174"/>
            <a:ext cx="5257800" cy="1701570"/>
          </a:xfrm>
        </p:spPr>
        <p:txBody>
          <a:bodyPr anchor="b">
            <a:normAutofit/>
          </a:bodyPr>
          <a:lstStyle/>
          <a:p>
            <a:r>
              <a:rPr lang="en-US" sz="3200" dirty="0"/>
              <a:t>Community Awareness Plan: Supporting the Well-being of Cancer Patients</a:t>
            </a:r>
            <a:endParaRPr lang="en-AE" sz="7200" dirty="0"/>
          </a:p>
        </p:txBody>
      </p:sp>
      <p:sp>
        <p:nvSpPr>
          <p:cNvPr id="3" name="Subtitle 2">
            <a:extLst>
              <a:ext uri="{FF2B5EF4-FFF2-40B4-BE49-F238E27FC236}">
                <a16:creationId xmlns:a16="http://schemas.microsoft.com/office/drawing/2014/main" id="{92756A65-1C06-F47F-3C34-E558B81E8179}"/>
              </a:ext>
            </a:extLst>
          </p:cNvPr>
          <p:cNvSpPr>
            <a:spLocks noGrp="1"/>
          </p:cNvSpPr>
          <p:nvPr>
            <p:ph type="subTitle" idx="1"/>
          </p:nvPr>
        </p:nvSpPr>
        <p:spPr>
          <a:xfrm>
            <a:off x="6096000" y="5592499"/>
            <a:ext cx="5147960" cy="646785"/>
          </a:xfrm>
        </p:spPr>
        <p:txBody>
          <a:bodyPr>
            <a:normAutofit/>
          </a:bodyPr>
          <a:lstStyle/>
          <a:p>
            <a:r>
              <a:rPr lang="en-US" sz="2000" dirty="0"/>
              <a:t>………………………………………………..</a:t>
            </a:r>
            <a:endParaRPr lang="en-AE" sz="2000" dirty="0"/>
          </a:p>
        </p:txBody>
      </p:sp>
    </p:spTree>
    <p:extLst>
      <p:ext uri="{BB962C8B-B14F-4D97-AF65-F5344CB8AC3E}">
        <p14:creationId xmlns:p14="http://schemas.microsoft.com/office/powerpoint/2010/main" val="20964994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arn(inVertical)">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12" name="Rectangle 8211">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3" name="Freeform: Shape 8212">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FF85A6">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0FD50093-30D2-8B3A-C698-2AE447FB3830}"/>
              </a:ext>
            </a:extLst>
          </p:cNvPr>
          <p:cNvSpPr>
            <a:spLocks noGrp="1"/>
          </p:cNvSpPr>
          <p:nvPr>
            <p:ph type="title"/>
          </p:nvPr>
        </p:nvSpPr>
        <p:spPr>
          <a:xfrm>
            <a:off x="5526156" y="365125"/>
            <a:ext cx="5827643" cy="1433433"/>
          </a:xfrm>
        </p:spPr>
        <p:txBody>
          <a:bodyPr anchor="b">
            <a:normAutofit/>
          </a:bodyPr>
          <a:lstStyle/>
          <a:p>
            <a:r>
              <a:rPr lang="en-US" dirty="0"/>
              <a:t>MAIN MESSAGES </a:t>
            </a:r>
            <a:endParaRPr lang="en-AE" dirty="0"/>
          </a:p>
        </p:txBody>
      </p:sp>
      <p:pic>
        <p:nvPicPr>
          <p:cNvPr id="8194" name="Picture 2" descr="101 Inspirational Cancer Quotes - Parade">
            <a:extLst>
              <a:ext uri="{FF2B5EF4-FFF2-40B4-BE49-F238E27FC236}">
                <a16:creationId xmlns:a16="http://schemas.microsoft.com/office/drawing/2014/main" id="{F9AC75E2-07C1-7B75-4733-DDB6D421CE2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73717" y="2782956"/>
            <a:ext cx="3449030" cy="344903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3DE2072-6061-CAEA-4B03-B978F72EA483}"/>
              </a:ext>
            </a:extLst>
          </p:cNvPr>
          <p:cNvSpPr>
            <a:spLocks noGrp="1"/>
          </p:cNvSpPr>
          <p:nvPr>
            <p:ph idx="1"/>
          </p:nvPr>
        </p:nvSpPr>
        <p:spPr>
          <a:xfrm>
            <a:off x="5526156" y="2055813"/>
            <a:ext cx="5827644" cy="4121149"/>
          </a:xfrm>
        </p:spPr>
        <p:txBody>
          <a:bodyPr anchor="t">
            <a:normAutofit/>
          </a:bodyPr>
          <a:lstStyle/>
          <a:p>
            <a:r>
              <a:rPr lang="en-US" sz="2400" b="0" i="0" dirty="0">
                <a:effectLst/>
              </a:rPr>
              <a:t>Cancer patients need emotional and social support, not just medical help</a:t>
            </a:r>
          </a:p>
          <a:p>
            <a:r>
              <a:rPr lang="en-US" sz="2400" b="0" i="0" dirty="0">
                <a:effectLst/>
              </a:rPr>
              <a:t>Early checkups can save lives.</a:t>
            </a:r>
            <a:endParaRPr lang="en-US" sz="2400" dirty="0"/>
          </a:p>
          <a:p>
            <a:r>
              <a:rPr lang="en-US" sz="2400" b="0" i="0" dirty="0">
                <a:effectLst/>
              </a:rPr>
              <a:t>There are many ways to help—even small acts matter.</a:t>
            </a:r>
          </a:p>
          <a:p>
            <a:r>
              <a:rPr lang="en-US" sz="2400" b="0" i="0" dirty="0">
                <a:effectLst/>
              </a:rPr>
              <a:t>You don’t have to be a doctor to make a difference</a:t>
            </a:r>
            <a:endParaRPr lang="en-AE" sz="2400" dirty="0"/>
          </a:p>
        </p:txBody>
      </p:sp>
    </p:spTree>
    <p:extLst>
      <p:ext uri="{BB962C8B-B14F-4D97-AF65-F5344CB8AC3E}">
        <p14:creationId xmlns:p14="http://schemas.microsoft.com/office/powerpoint/2010/main" val="237664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wipe(down)">
                                      <p:cBhvr>
                                        <p:cTn id="15" dur="500"/>
                                        <p:tgtEl>
                                          <p:spTgt spid="3">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wipe(down)">
                                      <p:cBhvr>
                                        <p:cTn id="18" dur="500"/>
                                        <p:tgtEl>
                                          <p:spTgt spid="3">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wipe(down)">
                                      <p:cBhvr>
                                        <p:cTn id="21" dur="500"/>
                                        <p:tgtEl>
                                          <p:spTgt spid="3">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8194"/>
                                        </p:tgtEl>
                                        <p:attrNameLst>
                                          <p:attrName>style.visibility</p:attrName>
                                        </p:attrNameLst>
                                      </p:cBhvr>
                                      <p:to>
                                        <p:strVal val="visible"/>
                                      </p:to>
                                    </p:set>
                                    <p:anim calcmode="lin" valueType="num">
                                      <p:cBhvr additive="base">
                                        <p:cTn id="26" dur="500" fill="hold"/>
                                        <p:tgtEl>
                                          <p:spTgt spid="8194"/>
                                        </p:tgtEl>
                                        <p:attrNameLst>
                                          <p:attrName>ppt_x</p:attrName>
                                        </p:attrNameLst>
                                      </p:cBhvr>
                                      <p:tavLst>
                                        <p:tav tm="0">
                                          <p:val>
                                            <p:strVal val="#ppt_x"/>
                                          </p:val>
                                        </p:tav>
                                        <p:tav tm="100000">
                                          <p:val>
                                            <p:strVal val="#ppt_x"/>
                                          </p:val>
                                        </p:tav>
                                      </p:tavLst>
                                    </p:anim>
                                    <p:anim calcmode="lin" valueType="num">
                                      <p:cBhvr additive="base">
                                        <p:cTn id="27" dur="500" fill="hold"/>
                                        <p:tgtEl>
                                          <p:spTgt spid="81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3" name="Graphic 1">
            <a:extLst>
              <a:ext uri="{FF2B5EF4-FFF2-40B4-BE49-F238E27FC236}">
                <a16:creationId xmlns:a16="http://schemas.microsoft.com/office/drawing/2014/main" id="{0D57E7FA-E8FC-45AC-868F-CDC814493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2599854" y="527562"/>
            <a:ext cx="6992292" cy="5102484"/>
          </a:xfrm>
          <a:custGeom>
            <a:avLst/>
            <a:gdLst/>
            <a:ahLst/>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useBgFill="1">
        <p:nvSpPr>
          <p:cNvPr id="9225" name="Rectangle 9224">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descr="Pink Ribbon Day 'Breast Cancer Awareness' – World Nursery Dubai">
            <a:extLst>
              <a:ext uri="{FF2B5EF4-FFF2-40B4-BE49-F238E27FC236}">
                <a16:creationId xmlns:a16="http://schemas.microsoft.com/office/drawing/2014/main" id="{D93860D0-1428-21C9-3E1A-549F6A65B1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5"/>
          <a:stretch/>
        </p:blipFill>
        <p:spPr bwMode="auto">
          <a:xfrm>
            <a:off x="20"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p:nvSpPr>
          <p:cNvPr id="9227" name="Rectangle 9226">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25A77AD-49E7-27EC-2835-EF85886669E1}"/>
              </a:ext>
            </a:extLst>
          </p:cNvPr>
          <p:cNvSpPr/>
          <p:nvPr/>
        </p:nvSpPr>
        <p:spPr>
          <a:xfrm>
            <a:off x="1522476" y="5581265"/>
            <a:ext cx="9144000" cy="1152663"/>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800" b="0" i="1" cap="none" spc="0" dirty="0">
                <a:ln w="0"/>
                <a:solidFill>
                  <a:schemeClr val="accent1"/>
                </a:solidFill>
                <a:effectLst>
                  <a:reflection blurRad="6350" stA="53000" endA="300" endPos="35500" dir="5400000" sy="-90000" algn="bl" rotWithShape="0"/>
                </a:effectLst>
                <a:latin typeface="+mj-lt"/>
                <a:ea typeface="+mj-ea"/>
                <a:cs typeface="+mj-cs"/>
              </a:rPr>
              <a:t>ACTIVITIES AND EVENTS </a:t>
            </a:r>
          </a:p>
        </p:txBody>
      </p:sp>
    </p:spTree>
    <p:extLst>
      <p:ext uri="{BB962C8B-B14F-4D97-AF65-F5344CB8AC3E}">
        <p14:creationId xmlns:p14="http://schemas.microsoft.com/office/powerpoint/2010/main" val="4053354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heel(1)">
                                      <p:cBhvr>
                                        <p:cTn id="7" dur="20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67" name="Rectangle 1026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431234-D163-AA64-714E-D08923893971}"/>
              </a:ext>
            </a:extLst>
          </p:cNvPr>
          <p:cNvSpPr>
            <a:spLocks noGrp="1"/>
          </p:cNvSpPr>
          <p:nvPr>
            <p:ph type="title"/>
          </p:nvPr>
        </p:nvSpPr>
        <p:spPr>
          <a:xfrm>
            <a:off x="838201" y="365125"/>
            <a:ext cx="5251316" cy="1807305"/>
          </a:xfrm>
        </p:spPr>
        <p:txBody>
          <a:bodyPr>
            <a:normAutofit/>
          </a:bodyPr>
          <a:lstStyle/>
          <a:p>
            <a:r>
              <a:rPr lang="en-US" b="0" i="0" dirty="0">
                <a:effectLst/>
              </a:rPr>
              <a:t>EDUCATIONAL EVENTS </a:t>
            </a:r>
            <a:endParaRPr lang="en-AE" dirty="0"/>
          </a:p>
        </p:txBody>
      </p:sp>
      <p:pic>
        <p:nvPicPr>
          <p:cNvPr id="10243" name="Picture 3" descr="Al Ain American School">
            <a:extLst>
              <a:ext uri="{FF2B5EF4-FFF2-40B4-BE49-F238E27FC236}">
                <a16:creationId xmlns:a16="http://schemas.microsoft.com/office/drawing/2014/main" id="{B361E864-1515-9E58-74C9-00AD20B9D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3851"/>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graphicFrame>
        <p:nvGraphicFramePr>
          <p:cNvPr id="10255" name="Rectangle 1">
            <a:extLst>
              <a:ext uri="{FF2B5EF4-FFF2-40B4-BE49-F238E27FC236}">
                <a16:creationId xmlns:a16="http://schemas.microsoft.com/office/drawing/2014/main" id="{9C691DE8-202C-6A10-BA5B-1B5B04762F62}"/>
              </a:ext>
            </a:extLst>
          </p:cNvPr>
          <p:cNvGraphicFramePr>
            <a:graphicFrameLocks noGrp="1"/>
          </p:cNvGraphicFramePr>
          <p:nvPr>
            <p:ph idx="1"/>
            <p:extLst>
              <p:ext uri="{D42A27DB-BD31-4B8C-83A1-F6EECF244321}">
                <p14:modId xmlns:p14="http://schemas.microsoft.com/office/powerpoint/2010/main" val="3901652355"/>
              </p:ext>
            </p:extLst>
          </p:nvPr>
        </p:nvGraphicFramePr>
        <p:xfrm>
          <a:off x="838200" y="2333297"/>
          <a:ext cx="4619621" cy="3843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282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55"/>
                                        </p:tgtEl>
                                        <p:attrNameLst>
                                          <p:attrName>style.visibility</p:attrName>
                                        </p:attrNameLst>
                                      </p:cBhvr>
                                      <p:to>
                                        <p:strVal val="visible"/>
                                      </p:to>
                                    </p:set>
                                    <p:anim calcmode="lin" valueType="num">
                                      <p:cBhvr additive="base">
                                        <p:cTn id="7" dur="500" fill="hold"/>
                                        <p:tgtEl>
                                          <p:spTgt spid="10255"/>
                                        </p:tgtEl>
                                        <p:attrNameLst>
                                          <p:attrName>ppt_x</p:attrName>
                                        </p:attrNameLst>
                                      </p:cBhvr>
                                      <p:tavLst>
                                        <p:tav tm="0">
                                          <p:val>
                                            <p:strVal val="#ppt_x"/>
                                          </p:val>
                                        </p:tav>
                                        <p:tav tm="100000">
                                          <p:val>
                                            <p:strVal val="#ppt_x"/>
                                          </p:val>
                                        </p:tav>
                                      </p:tavLst>
                                    </p:anim>
                                    <p:anim calcmode="lin" valueType="num">
                                      <p:cBhvr additive="base">
                                        <p:cTn id="8" dur="500" fill="hold"/>
                                        <p:tgtEl>
                                          <p:spTgt spid="1025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0255"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72" name="Rectangle 1537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74" name="Freeform: Shape 1537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02B681F-043B-5B33-3749-63C266F27765}"/>
              </a:ext>
            </a:extLst>
          </p:cNvPr>
          <p:cNvSpPr>
            <a:spLocks noGrp="1"/>
          </p:cNvSpPr>
          <p:nvPr>
            <p:ph type="title"/>
          </p:nvPr>
        </p:nvSpPr>
        <p:spPr>
          <a:xfrm>
            <a:off x="838201" y="643467"/>
            <a:ext cx="3888526" cy="1800526"/>
          </a:xfrm>
        </p:spPr>
        <p:txBody>
          <a:bodyPr>
            <a:normAutofit/>
          </a:bodyPr>
          <a:lstStyle/>
          <a:p>
            <a:r>
              <a:rPr lang="en-US" dirty="0"/>
              <a:t>Education and Information Dissemination</a:t>
            </a:r>
            <a:endParaRPr lang="en-AE" dirty="0"/>
          </a:p>
        </p:txBody>
      </p:sp>
      <p:pic>
        <p:nvPicPr>
          <p:cNvPr id="15365" name="Picture 5" descr="Molecular Tumor Board: Improving cancer care with collective intelligence">
            <a:extLst>
              <a:ext uri="{FF2B5EF4-FFF2-40B4-BE49-F238E27FC236}">
                <a16:creationId xmlns:a16="http://schemas.microsoft.com/office/drawing/2014/main" id="{0C02ED49-4718-78BB-A24F-0422D6BBC56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0986" y="1777988"/>
            <a:ext cx="4747547" cy="333036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367" name="Content Placeholder 3">
            <a:extLst>
              <a:ext uri="{FF2B5EF4-FFF2-40B4-BE49-F238E27FC236}">
                <a16:creationId xmlns:a16="http://schemas.microsoft.com/office/drawing/2014/main" id="{CF397988-9F13-5F08-5BC2-D9518E9EBE69}"/>
              </a:ext>
            </a:extLst>
          </p:cNvPr>
          <p:cNvGraphicFramePr>
            <a:graphicFrameLocks noGrp="1"/>
          </p:cNvGraphicFramePr>
          <p:nvPr>
            <p:ph idx="1"/>
            <p:extLst>
              <p:ext uri="{D42A27DB-BD31-4B8C-83A1-F6EECF244321}">
                <p14:modId xmlns:p14="http://schemas.microsoft.com/office/powerpoint/2010/main" val="533635297"/>
              </p:ext>
            </p:extLst>
          </p:nvPr>
        </p:nvGraphicFramePr>
        <p:xfrm>
          <a:off x="838201" y="2623381"/>
          <a:ext cx="3888528" cy="3553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29669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15367"/>
                                        </p:tgtEl>
                                        <p:attrNameLst>
                                          <p:attrName>style.visibility</p:attrName>
                                        </p:attrNameLst>
                                      </p:cBhvr>
                                      <p:to>
                                        <p:strVal val="visible"/>
                                      </p:to>
                                    </p:set>
                                    <p:animEffect transition="in" filter="wipe(down)">
                                      <p:cBhvr>
                                        <p:cTn id="14" dur="500"/>
                                        <p:tgtEl>
                                          <p:spTgt spid="15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5367"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83" name="Rectangle 11282">
            <a:extLst>
              <a:ext uri="{FF2B5EF4-FFF2-40B4-BE49-F238E27FC236}">
                <a16:creationId xmlns:a16="http://schemas.microsoft.com/office/drawing/2014/main" id="{9720C8A5-6B45-4E4F-BA80-8A14A9F5B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285" name="Rectangle 11284">
            <a:extLst>
              <a:ext uri="{FF2B5EF4-FFF2-40B4-BE49-F238E27FC236}">
                <a16:creationId xmlns:a16="http://schemas.microsoft.com/office/drawing/2014/main" id="{C89ECBDA-51E6-4484-8F25-E777102F7D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87" name="Freeform: Shape 11286">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6749" y="720952"/>
            <a:ext cx="6959544" cy="5545704"/>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7A085D5-F7F7-DF1D-4DC1-4D0A5664F6B7}"/>
              </a:ext>
            </a:extLst>
          </p:cNvPr>
          <p:cNvSpPr>
            <a:spLocks noGrp="1"/>
          </p:cNvSpPr>
          <p:nvPr>
            <p:ph type="title"/>
          </p:nvPr>
        </p:nvSpPr>
        <p:spPr>
          <a:xfrm>
            <a:off x="6545179" y="1472030"/>
            <a:ext cx="3978442" cy="1631950"/>
          </a:xfrm>
        </p:spPr>
        <p:txBody>
          <a:bodyPr anchor="b">
            <a:normAutofit/>
          </a:bodyPr>
          <a:lstStyle/>
          <a:p>
            <a:r>
              <a:rPr lang="en-US" sz="3600" dirty="0"/>
              <a:t>Outreach and Engagement</a:t>
            </a:r>
            <a:endParaRPr lang="en-AE" sz="3600" dirty="0"/>
          </a:p>
        </p:txBody>
      </p:sp>
      <p:pic>
        <p:nvPicPr>
          <p:cNvPr id="11266" name="Picture 2" descr="Community Outreach and Engagement | Knight Cancer Institute | OHSU">
            <a:extLst>
              <a:ext uri="{FF2B5EF4-FFF2-40B4-BE49-F238E27FC236}">
                <a16:creationId xmlns:a16="http://schemas.microsoft.com/office/drawing/2014/main" id="{7F21AC92-B1B2-E78F-8979-F19F42B657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8566" r="20574"/>
          <a:stretch/>
        </p:blipFill>
        <p:spPr bwMode="auto">
          <a:xfrm>
            <a:off x="638338" y="1587465"/>
            <a:ext cx="4015954" cy="368571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4AC46754-D2BF-0B32-C4B5-6D9AD73C7745}"/>
              </a:ext>
            </a:extLst>
          </p:cNvPr>
          <p:cNvSpPr>
            <a:spLocks noGrp="1" noChangeArrowheads="1"/>
          </p:cNvSpPr>
          <p:nvPr>
            <p:ph idx="1"/>
          </p:nvPr>
        </p:nvSpPr>
        <p:spPr bwMode="auto">
          <a:xfrm>
            <a:off x="6545179" y="3243151"/>
            <a:ext cx="3978442" cy="241971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effectLst/>
                <a:latin typeface="Arial" panose="020B0604020202020204" pitchFamily="34" charset="0"/>
              </a:rPr>
              <a:t>Partner with local NGOs and hospitals to conduct awareness drives.</a:t>
            </a: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effectLst/>
                <a:latin typeface="Arial" panose="020B0604020202020204" pitchFamily="34" charset="0"/>
              </a:rPr>
              <a:t>Organize awareness walks, runs, or fundraising events.</a:t>
            </a: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effectLst/>
                <a:latin typeface="Arial" panose="020B0604020202020204" pitchFamily="34" charset="0"/>
              </a:rPr>
              <a:t>Host support group meetings for patients and caregivers.</a:t>
            </a:r>
          </a:p>
        </p:txBody>
      </p:sp>
    </p:spTree>
    <p:extLst>
      <p:ext uri="{BB962C8B-B14F-4D97-AF65-F5344CB8AC3E}">
        <p14:creationId xmlns:p14="http://schemas.microsoft.com/office/powerpoint/2010/main" val="293479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p:cTn id="25"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28" dur="1000"/>
                                        <p:tgtEl>
                                          <p:spTgt spid="4">
                                            <p:txEl>
                                              <p:pRg st="0" end="0"/>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 calcmode="lin" valueType="num">
                                      <p:cBhvr>
                                        <p:cTn id="31"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4">
                                            <p:txEl>
                                              <p:pRg st="1" end="1"/>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p:cTn id="37"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8"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39"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40" dur="1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304" name="Rectangle 12303">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454A73-541D-EF28-A45A-9645F8D5E1FE}"/>
              </a:ext>
            </a:extLst>
          </p:cNvPr>
          <p:cNvSpPr>
            <a:spLocks noGrp="1"/>
          </p:cNvSpPr>
          <p:nvPr>
            <p:ph type="title"/>
          </p:nvPr>
        </p:nvSpPr>
        <p:spPr>
          <a:xfrm>
            <a:off x="838201" y="365125"/>
            <a:ext cx="5251316" cy="1807305"/>
          </a:xfrm>
        </p:spPr>
        <p:txBody>
          <a:bodyPr>
            <a:normAutofit/>
          </a:bodyPr>
          <a:lstStyle/>
          <a:p>
            <a:r>
              <a:rPr lang="en-US" dirty="0"/>
              <a:t>Resource Mobilization</a:t>
            </a:r>
            <a:endParaRPr lang="en-AE" dirty="0"/>
          </a:p>
        </p:txBody>
      </p:sp>
      <p:sp>
        <p:nvSpPr>
          <p:cNvPr id="4" name="Rectangle 1">
            <a:extLst>
              <a:ext uri="{FF2B5EF4-FFF2-40B4-BE49-F238E27FC236}">
                <a16:creationId xmlns:a16="http://schemas.microsoft.com/office/drawing/2014/main" id="{4AF77635-6111-9AFE-ABEE-410B8C572227}"/>
              </a:ext>
            </a:extLst>
          </p:cNvPr>
          <p:cNvSpPr>
            <a:spLocks noGrp="1" noChangeArrowheads="1"/>
          </p:cNvSpPr>
          <p:nvPr>
            <p:ph idx="1"/>
          </p:nvPr>
        </p:nvSpPr>
        <p:spPr bwMode="auto">
          <a:xfrm>
            <a:off x="838200" y="2333297"/>
            <a:ext cx="4619621" cy="384366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effectLst/>
                <a:latin typeface="Arial" panose="020B0604020202020204" pitchFamily="34" charset="0"/>
              </a:rPr>
              <a:t>Launch a local directory of cancer support services (transport, nutrition, counseling).</a:t>
            </a: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effectLst/>
                <a:latin typeface="Arial" panose="020B0604020202020204" pitchFamily="34" charset="0"/>
              </a:rPr>
              <a:t>Develop a volunteer program to assist with errands, transport, or companionship.</a:t>
            </a: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effectLst/>
                <a:latin typeface="Arial" panose="020B0604020202020204" pitchFamily="34" charset="0"/>
              </a:rPr>
              <a:t>Advocate for workplace policies that support cancer patients and caregivers.</a:t>
            </a:r>
          </a:p>
        </p:txBody>
      </p:sp>
      <p:pic>
        <p:nvPicPr>
          <p:cNvPr id="12293" name="Picture 5" descr="Current Oncology | August 2021 - Browse Articles">
            <a:extLst>
              <a:ext uri="{FF2B5EF4-FFF2-40B4-BE49-F238E27FC236}">
                <a16:creationId xmlns:a16="http://schemas.microsoft.com/office/drawing/2014/main" id="{BC36F3E5-63E2-6D9E-A28A-AFF85ED5C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8915" r="2" b="2"/>
          <a:stretch/>
        </p:blipFill>
        <p:spPr bwMode="auto">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5" name="AutoShape 3" descr="Current Oncology | June 2021 - Browse Articles">
            <a:extLst>
              <a:ext uri="{FF2B5EF4-FFF2-40B4-BE49-F238E27FC236}">
                <a16:creationId xmlns:a16="http://schemas.microsoft.com/office/drawing/2014/main" id="{84FAE269-B078-D9BC-D953-8948F63C91F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Tree>
    <p:extLst>
      <p:ext uri="{BB962C8B-B14F-4D97-AF65-F5344CB8AC3E}">
        <p14:creationId xmlns:p14="http://schemas.microsoft.com/office/powerpoint/2010/main" val="186041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circle(in)">
                                      <p:cBhvr>
                                        <p:cTn id="14" dur="2000"/>
                                        <p:tgtEl>
                                          <p:spTgt spid="4">
                                            <p:txEl>
                                              <p:pRg st="0" end="0"/>
                                            </p:txEl>
                                          </p:spTgt>
                                        </p:tgtEl>
                                      </p:cBhvr>
                                    </p:animEffect>
                                  </p:childTnLst>
                                </p:cTn>
                              </p:par>
                              <p:par>
                                <p:cTn id="15" presetID="6" presetClass="entr" presetSubtype="16"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circle(in)">
                                      <p:cBhvr>
                                        <p:cTn id="17" dur="2000"/>
                                        <p:tgtEl>
                                          <p:spTgt spid="4">
                                            <p:txEl>
                                              <p:pRg st="1" end="1"/>
                                            </p:txEl>
                                          </p:spTgt>
                                        </p:tgtEl>
                                      </p:cBhvr>
                                    </p:animEffect>
                                  </p:childTnLst>
                                </p:cTn>
                              </p:par>
                              <p:par>
                                <p:cTn id="18" presetID="6" presetClass="entr" presetSubtype="16" fill="hold" nodeType="with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circle(in)">
                                      <p:cBhvr>
                                        <p:cTn id="20" dur="20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20" name="Rectangle 13319">
            <a:extLst>
              <a:ext uri="{FF2B5EF4-FFF2-40B4-BE49-F238E27FC236}">
                <a16:creationId xmlns:a16="http://schemas.microsoft.com/office/drawing/2014/main" id="{1CDD8E39-EA14-4679-9655-1BFF5A7B6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5" name="Picture 3" descr="Teen Cancer Awareness - ARVF">
            <a:extLst>
              <a:ext uri="{FF2B5EF4-FFF2-40B4-BE49-F238E27FC236}">
                <a16:creationId xmlns:a16="http://schemas.microsoft.com/office/drawing/2014/main" id="{1A780B31-AA65-61DE-7B24-92EB38A44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9274"/>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11560655" y="6858000"/>
                </a:lnTo>
                <a:lnTo>
                  <a:pt x="11572884" y="6759738"/>
                </a:lnTo>
                <a:cubicBezTo>
                  <a:pt x="11663744" y="6693104"/>
                  <a:pt x="11749315" y="6619456"/>
                  <a:pt x="11812292" y="6532282"/>
                </a:cubicBezTo>
                <a:cubicBezTo>
                  <a:pt x="11851232" y="6478675"/>
                  <a:pt x="11886807" y="6425068"/>
                  <a:pt x="11956995" y="6386992"/>
                </a:cubicBezTo>
                <a:cubicBezTo>
                  <a:pt x="11918054" y="6334888"/>
                  <a:pt x="11851232" y="6322863"/>
                  <a:pt x="11801234" y="6284788"/>
                </a:cubicBezTo>
                <a:cubicBezTo>
                  <a:pt x="11797390" y="6253224"/>
                  <a:pt x="11876711" y="6262743"/>
                  <a:pt x="11856520" y="6193604"/>
                </a:cubicBezTo>
                <a:cubicBezTo>
                  <a:pt x="11829119" y="6101419"/>
                  <a:pt x="11858923" y="5996209"/>
                  <a:pt x="11722875" y="5956630"/>
                </a:cubicBezTo>
                <a:cubicBezTo>
                  <a:pt x="11686819" y="5866950"/>
                  <a:pt x="11676724" y="5723664"/>
                  <a:pt x="11763258" y="5635988"/>
                </a:cubicBezTo>
                <a:cubicBezTo>
                  <a:pt x="11892094" y="5505226"/>
                  <a:pt x="11871424" y="5422059"/>
                  <a:pt x="11706050" y="5351418"/>
                </a:cubicBezTo>
                <a:cubicBezTo>
                  <a:pt x="11684896" y="5342400"/>
                  <a:pt x="11707491" y="4786287"/>
                  <a:pt x="11697876" y="4763241"/>
                </a:cubicBezTo>
                <a:cubicBezTo>
                  <a:pt x="11713260" y="4731677"/>
                  <a:pt x="11749315" y="4739192"/>
                  <a:pt x="11776236" y="4730675"/>
                </a:cubicBezTo>
                <a:cubicBezTo>
                  <a:pt x="11894018" y="4694603"/>
                  <a:pt x="11897864" y="4694603"/>
                  <a:pt x="11868540" y="4584884"/>
                </a:cubicBezTo>
                <a:cubicBezTo>
                  <a:pt x="11859884" y="4551817"/>
                  <a:pt x="11880076" y="4538289"/>
                  <a:pt x="11898825" y="4517749"/>
                </a:cubicBezTo>
                <a:cubicBezTo>
                  <a:pt x="11969013" y="4441095"/>
                  <a:pt x="11969494" y="4440094"/>
                  <a:pt x="11897864" y="4375464"/>
                </a:cubicBezTo>
                <a:cubicBezTo>
                  <a:pt x="11877192" y="4356928"/>
                  <a:pt x="11863252" y="4336887"/>
                  <a:pt x="11854116" y="4311838"/>
                </a:cubicBezTo>
                <a:cubicBezTo>
                  <a:pt x="11837290" y="4266245"/>
                  <a:pt x="11837771" y="4228169"/>
                  <a:pt x="11901709" y="4203620"/>
                </a:cubicBezTo>
                <a:cubicBezTo>
                  <a:pt x="11946418" y="4186086"/>
                  <a:pt x="11971897" y="4166044"/>
                  <a:pt x="11974782" y="4114442"/>
                </a:cubicBezTo>
                <a:cubicBezTo>
                  <a:pt x="11976706" y="4071355"/>
                  <a:pt x="11981993" y="4043299"/>
                  <a:pt x="11932476" y="4024762"/>
                </a:cubicBezTo>
                <a:cubicBezTo>
                  <a:pt x="11892576" y="4009732"/>
                  <a:pt x="11881038" y="3977668"/>
                  <a:pt x="11885365" y="3939592"/>
                </a:cubicBezTo>
                <a:cubicBezTo>
                  <a:pt x="11895460" y="3846405"/>
                  <a:pt x="11841137" y="3791796"/>
                  <a:pt x="11751719" y="3749211"/>
                </a:cubicBezTo>
                <a:cubicBezTo>
                  <a:pt x="11666628" y="3708629"/>
                  <a:pt x="11592115" y="3654019"/>
                  <a:pt x="11513754" y="3604420"/>
                </a:cubicBezTo>
                <a:cubicBezTo>
                  <a:pt x="11426740" y="3549310"/>
                  <a:pt x="11325786" y="3516243"/>
                  <a:pt x="11220504" y="3488188"/>
                </a:cubicBezTo>
                <a:cubicBezTo>
                  <a:pt x="11239734" y="3448108"/>
                  <a:pt x="11306076" y="3470653"/>
                  <a:pt x="11312805" y="3414541"/>
                </a:cubicBezTo>
                <a:cubicBezTo>
                  <a:pt x="11148394" y="3366945"/>
                  <a:pt x="10991193" y="3295301"/>
                  <a:pt x="10805146" y="3277767"/>
                </a:cubicBezTo>
                <a:cubicBezTo>
                  <a:pt x="10955618" y="3286784"/>
                  <a:pt x="11092147" y="3222154"/>
                  <a:pt x="11234926" y="3203117"/>
                </a:cubicBezTo>
                <a:cubicBezTo>
                  <a:pt x="11248386" y="3171554"/>
                  <a:pt x="11217140" y="3179569"/>
                  <a:pt x="11204640" y="3174060"/>
                </a:cubicBezTo>
                <a:cubicBezTo>
                  <a:pt x="11192140" y="3168047"/>
                  <a:pt x="11176757" y="3166042"/>
                  <a:pt x="11174834" y="3143498"/>
                </a:cubicBezTo>
                <a:cubicBezTo>
                  <a:pt x="11243580" y="3110932"/>
                  <a:pt x="11329632" y="3132475"/>
                  <a:pt x="11400780" y="3099410"/>
                </a:cubicBezTo>
                <a:cubicBezTo>
                  <a:pt x="11384916" y="3051314"/>
                  <a:pt x="11323382" y="3080371"/>
                  <a:pt x="11297902" y="3041793"/>
                </a:cubicBezTo>
                <a:cubicBezTo>
                  <a:pt x="11364246" y="3034780"/>
                  <a:pt x="11425779" y="3031774"/>
                  <a:pt x="11485870" y="3021253"/>
                </a:cubicBezTo>
                <a:cubicBezTo>
                  <a:pt x="11532984" y="3013236"/>
                  <a:pt x="11545964" y="2972154"/>
                  <a:pt x="11513754" y="2944098"/>
                </a:cubicBezTo>
                <a:cubicBezTo>
                  <a:pt x="11484909" y="2919049"/>
                  <a:pt x="11442604" y="2917044"/>
                  <a:pt x="11405107" y="2906523"/>
                </a:cubicBezTo>
                <a:cubicBezTo>
                  <a:pt x="11137817" y="2833377"/>
                  <a:pt x="10857066" y="2809829"/>
                  <a:pt x="10572950" y="2803317"/>
                </a:cubicBezTo>
                <a:cubicBezTo>
                  <a:pt x="10117210" y="2792795"/>
                  <a:pt x="9660028" y="2793297"/>
                  <a:pt x="9205250" y="2778767"/>
                </a:cubicBezTo>
                <a:cubicBezTo>
                  <a:pt x="8996489" y="2772379"/>
                  <a:pt x="8788540" y="2761765"/>
                  <a:pt x="8579578" y="2759181"/>
                </a:cubicBezTo>
                <a:cubicBezTo>
                  <a:pt x="8509922" y="2758320"/>
                  <a:pt x="8440155" y="2758352"/>
                  <a:pt x="8370208" y="2759730"/>
                </a:cubicBezTo>
                <a:cubicBezTo>
                  <a:pt x="8070708" y="2765742"/>
                  <a:pt x="7771690" y="2764238"/>
                  <a:pt x="7470748" y="2819849"/>
                </a:cubicBezTo>
                <a:cubicBezTo>
                  <a:pt x="7316911" y="2848407"/>
                  <a:pt x="7156825" y="2838887"/>
                  <a:pt x="7001547" y="2861432"/>
                </a:cubicBezTo>
                <a:cubicBezTo>
                  <a:pt x="6765024" y="2896002"/>
                  <a:pt x="6528501" y="2936583"/>
                  <a:pt x="6295343" y="2988688"/>
                </a:cubicBezTo>
                <a:cubicBezTo>
                  <a:pt x="6222271" y="3005220"/>
                  <a:pt x="6131892" y="3015241"/>
                  <a:pt x="6075166" y="3078367"/>
                </a:cubicBezTo>
                <a:cubicBezTo>
                  <a:pt x="5985266" y="3038288"/>
                  <a:pt x="5929502" y="3113938"/>
                  <a:pt x="5859314" y="3139490"/>
                </a:cubicBezTo>
                <a:cubicBezTo>
                  <a:pt x="5831912" y="3149510"/>
                  <a:pt x="5795857" y="3163538"/>
                  <a:pt x="5800183" y="3195101"/>
                </a:cubicBezTo>
                <a:cubicBezTo>
                  <a:pt x="5804030" y="3234680"/>
                  <a:pt x="5844410" y="3260231"/>
                  <a:pt x="5882870" y="3252215"/>
                </a:cubicBezTo>
                <a:cubicBezTo>
                  <a:pt x="6002574" y="3227164"/>
                  <a:pt x="6109777" y="3283277"/>
                  <a:pt x="6232848" y="3274760"/>
                </a:cubicBezTo>
                <a:cubicBezTo>
                  <a:pt x="6125643" y="3298808"/>
                  <a:pt x="6018918" y="3323358"/>
                  <a:pt x="5911715" y="3347407"/>
                </a:cubicBezTo>
                <a:cubicBezTo>
                  <a:pt x="6070839" y="3366444"/>
                  <a:pt x="6227559" y="3332376"/>
                  <a:pt x="6384279" y="3312836"/>
                </a:cubicBezTo>
                <a:cubicBezTo>
                  <a:pt x="6434757" y="3306824"/>
                  <a:pt x="6513117" y="3260732"/>
                  <a:pt x="6526097" y="3325362"/>
                </a:cubicBezTo>
                <a:cubicBezTo>
                  <a:pt x="6534750" y="3368448"/>
                  <a:pt x="6450622" y="3371454"/>
                  <a:pt x="6403028" y="3383478"/>
                </a:cubicBezTo>
                <a:cubicBezTo>
                  <a:pt x="6192945" y="3435081"/>
                  <a:pt x="5979497" y="3465141"/>
                  <a:pt x="5767013" y="3500713"/>
                </a:cubicBezTo>
                <a:cubicBezTo>
                  <a:pt x="5746822" y="3504220"/>
                  <a:pt x="5720381" y="3501214"/>
                  <a:pt x="5706920" y="3511233"/>
                </a:cubicBezTo>
                <a:cubicBezTo>
                  <a:pt x="5598272" y="3591895"/>
                  <a:pt x="5460782" y="3618449"/>
                  <a:pt x="5310793" y="3677066"/>
                </a:cubicBezTo>
                <a:cubicBezTo>
                  <a:pt x="5405498" y="3704622"/>
                  <a:pt x="5469435" y="3648007"/>
                  <a:pt x="5548276" y="3660533"/>
                </a:cubicBezTo>
                <a:cubicBezTo>
                  <a:pt x="5467993" y="3721154"/>
                  <a:pt x="5374730" y="3732677"/>
                  <a:pt x="5293005" y="3765743"/>
                </a:cubicBezTo>
                <a:cubicBezTo>
                  <a:pt x="5234355" y="3789291"/>
                  <a:pt x="5016580" y="3862938"/>
                  <a:pt x="4983410" y="3883981"/>
                </a:cubicBezTo>
                <a:cubicBezTo>
                  <a:pt x="4883416" y="3949110"/>
                  <a:pt x="4756501" y="3979672"/>
                  <a:pt x="4674775" y="4068850"/>
                </a:cubicBezTo>
                <a:cubicBezTo>
                  <a:pt x="4617087" y="4131477"/>
                  <a:pt x="4520939" y="4119952"/>
                  <a:pt x="4453155" y="4163539"/>
                </a:cubicBezTo>
                <a:cubicBezTo>
                  <a:pt x="4429119" y="4204622"/>
                  <a:pt x="4475751" y="4215143"/>
                  <a:pt x="4492095" y="4237188"/>
                </a:cubicBezTo>
                <a:cubicBezTo>
                  <a:pt x="4513728" y="4266746"/>
                  <a:pt x="4475269" y="4283280"/>
                  <a:pt x="4464213" y="4318851"/>
                </a:cubicBezTo>
                <a:cubicBezTo>
                  <a:pt x="4591608" y="4278771"/>
                  <a:pt x="4713234" y="4255223"/>
                  <a:pt x="4857456" y="4241696"/>
                </a:cubicBezTo>
                <a:cubicBezTo>
                  <a:pt x="4809862" y="4299311"/>
                  <a:pt x="4752174" y="4274261"/>
                  <a:pt x="4713234" y="4295303"/>
                </a:cubicBezTo>
                <a:cubicBezTo>
                  <a:pt x="4687756" y="4308830"/>
                  <a:pt x="4648816" y="4314843"/>
                  <a:pt x="4656026" y="4348410"/>
                </a:cubicBezTo>
                <a:cubicBezTo>
                  <a:pt x="4661795" y="4374963"/>
                  <a:pt x="4694486" y="4371456"/>
                  <a:pt x="4718523" y="4368951"/>
                </a:cubicBezTo>
                <a:cubicBezTo>
                  <a:pt x="4810825" y="4359433"/>
                  <a:pt x="4900722" y="4356425"/>
                  <a:pt x="4989178" y="4420054"/>
                </a:cubicBezTo>
                <a:cubicBezTo>
                  <a:pt x="4764193" y="4512739"/>
                  <a:pt x="4505557" y="4473661"/>
                  <a:pt x="4304127" y="4609933"/>
                </a:cubicBezTo>
                <a:cubicBezTo>
                  <a:pt x="4332491" y="4652018"/>
                  <a:pt x="4372871" y="4629473"/>
                  <a:pt x="4402677" y="4624463"/>
                </a:cubicBezTo>
                <a:cubicBezTo>
                  <a:pt x="4598338" y="4590394"/>
                  <a:pt x="5297331" y="4651016"/>
                  <a:pt x="5398287" y="4608430"/>
                </a:cubicBezTo>
                <a:cubicBezTo>
                  <a:pt x="5460301" y="4582379"/>
                  <a:pt x="5525682" y="4569853"/>
                  <a:pt x="5592504" y="4585886"/>
                </a:cubicBezTo>
                <a:cubicBezTo>
                  <a:pt x="5656923" y="4601416"/>
                  <a:pt x="5640578" y="4819353"/>
                  <a:pt x="5411266" y="4964142"/>
                </a:cubicBezTo>
                <a:cubicBezTo>
                  <a:pt x="5378575" y="4984684"/>
                  <a:pt x="5524721" y="5014244"/>
                  <a:pt x="5480493" y="5031277"/>
                </a:cubicBezTo>
                <a:cubicBezTo>
                  <a:pt x="5445880" y="5044804"/>
                  <a:pt x="5276179" y="5037289"/>
                  <a:pt x="5233393" y="5047810"/>
                </a:cubicBezTo>
                <a:cubicBezTo>
                  <a:pt x="5216567" y="5052318"/>
                  <a:pt x="4701216" y="5221157"/>
                  <a:pt x="4750251" y="5256728"/>
                </a:cubicBezTo>
                <a:cubicBezTo>
                  <a:pt x="4896877" y="5363441"/>
                  <a:pt x="5388190" y="5558833"/>
                  <a:pt x="4508440" y="5624965"/>
                </a:cubicBezTo>
                <a:cubicBezTo>
                  <a:pt x="4536323" y="5663542"/>
                  <a:pt x="4613241" y="5638994"/>
                  <a:pt x="4602665" y="5706629"/>
                </a:cubicBezTo>
                <a:cubicBezTo>
                  <a:pt x="4485845" y="5743202"/>
                  <a:pt x="4350758" y="5741198"/>
                  <a:pt x="4215189" y="5797811"/>
                </a:cubicBezTo>
                <a:cubicBezTo>
                  <a:pt x="4276245" y="5838893"/>
                  <a:pt x="4346432" y="5813844"/>
                  <a:pt x="4407966" y="5826870"/>
                </a:cubicBezTo>
                <a:cubicBezTo>
                  <a:pt x="4373353" y="5878473"/>
                  <a:pt x="4313741" y="5870457"/>
                  <a:pt x="4265186" y="5881478"/>
                </a:cubicBezTo>
                <a:cubicBezTo>
                  <a:pt x="4220479" y="5892001"/>
                  <a:pt x="4125774" y="5981680"/>
                  <a:pt x="4145964" y="5977170"/>
                </a:cubicBezTo>
                <a:cubicBezTo>
                  <a:pt x="4332971" y="5937091"/>
                  <a:pt x="4522862" y="5948113"/>
                  <a:pt x="4710350" y="5909035"/>
                </a:cubicBezTo>
                <a:cubicBezTo>
                  <a:pt x="4772366" y="5896009"/>
                  <a:pt x="4842554" y="5870958"/>
                  <a:pt x="4870916" y="5949616"/>
                </a:cubicBezTo>
                <a:cubicBezTo>
                  <a:pt x="4879571" y="5972663"/>
                  <a:pt x="4873320" y="5980177"/>
                  <a:pt x="4960333" y="5949115"/>
                </a:cubicBezTo>
                <a:cubicBezTo>
                  <a:pt x="4994466" y="5937091"/>
                  <a:pt x="5039656" y="5924065"/>
                  <a:pt x="5073788" y="5953623"/>
                </a:cubicBezTo>
                <a:cubicBezTo>
                  <a:pt x="5052154" y="5990698"/>
                  <a:pt x="5010331" y="5979675"/>
                  <a:pt x="4979084" y="5990197"/>
                </a:cubicBezTo>
                <a:cubicBezTo>
                  <a:pt x="4896397" y="6017250"/>
                  <a:pt x="5180513" y="6120457"/>
                  <a:pt x="5100228" y="6151519"/>
                </a:cubicBezTo>
                <a:cubicBezTo>
                  <a:pt x="4935817" y="6215148"/>
                  <a:pt x="4832938" y="6196611"/>
                  <a:pt x="4666602" y="6266250"/>
                </a:cubicBezTo>
                <a:cubicBezTo>
                  <a:pt x="4723331" y="6264746"/>
                  <a:pt x="4706024" y="6288795"/>
                  <a:pt x="4762750" y="6288795"/>
                </a:cubicBezTo>
                <a:cubicBezTo>
                  <a:pt x="4788229" y="6288795"/>
                  <a:pt x="4815151" y="6294807"/>
                  <a:pt x="4815151" y="6322363"/>
                </a:cubicBezTo>
                <a:cubicBezTo>
                  <a:pt x="4815151" y="6348414"/>
                  <a:pt x="4516613" y="6491199"/>
                  <a:pt x="4558918" y="6504727"/>
                </a:cubicBezTo>
                <a:cubicBezTo>
                  <a:pt x="4674295" y="6541299"/>
                  <a:pt x="4970431" y="6429075"/>
                  <a:pt x="4899280" y="6480679"/>
                </a:cubicBezTo>
                <a:cubicBezTo>
                  <a:pt x="4791114" y="6559337"/>
                  <a:pt x="4774769" y="6574868"/>
                  <a:pt x="4692563" y="6586391"/>
                </a:cubicBezTo>
                <a:cubicBezTo>
                  <a:pt x="4621894" y="6596411"/>
                  <a:pt x="4373353" y="6816352"/>
                  <a:pt x="4303645" y="6834888"/>
                </a:cubicBezTo>
                <a:cubicBezTo>
                  <a:pt x="4288262" y="6838896"/>
                  <a:pt x="4291687" y="6845065"/>
                  <a:pt x="4307829" y="6852361"/>
                </a:cubicBezTo>
                <a:lnTo>
                  <a:pt x="432378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6942BDC-EA7B-4DE8-F9E1-04BADD216DE8}"/>
              </a:ext>
            </a:extLst>
          </p:cNvPr>
          <p:cNvSpPr>
            <a:spLocks noGrp="1"/>
          </p:cNvSpPr>
          <p:nvPr>
            <p:ph type="title"/>
          </p:nvPr>
        </p:nvSpPr>
        <p:spPr>
          <a:xfrm>
            <a:off x="5801709" y="3512557"/>
            <a:ext cx="5552090" cy="1191873"/>
          </a:xfrm>
        </p:spPr>
        <p:txBody>
          <a:bodyPr anchor="b">
            <a:normAutofit/>
          </a:bodyPr>
          <a:lstStyle/>
          <a:p>
            <a:r>
              <a:rPr lang="en-US" sz="3600" dirty="0"/>
              <a:t>School and Youth Engagement</a:t>
            </a:r>
            <a:endParaRPr lang="en-AE" sz="3600" dirty="0"/>
          </a:p>
        </p:txBody>
      </p:sp>
      <p:sp>
        <p:nvSpPr>
          <p:cNvPr id="4" name="Rectangle 1">
            <a:extLst>
              <a:ext uri="{FF2B5EF4-FFF2-40B4-BE49-F238E27FC236}">
                <a16:creationId xmlns:a16="http://schemas.microsoft.com/office/drawing/2014/main" id="{BD41F44C-B4FB-76B6-3EF2-60DEA3C896BF}"/>
              </a:ext>
            </a:extLst>
          </p:cNvPr>
          <p:cNvSpPr>
            <a:spLocks noGrp="1" noChangeArrowheads="1"/>
          </p:cNvSpPr>
          <p:nvPr>
            <p:ph idx="1"/>
          </p:nvPr>
        </p:nvSpPr>
        <p:spPr bwMode="auto">
          <a:xfrm>
            <a:off x="5801709" y="4811636"/>
            <a:ext cx="5552089" cy="1544713"/>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effectLst/>
                <a:latin typeface="Arial" panose="020B0604020202020204" pitchFamily="34" charset="0"/>
              </a:rPr>
              <a:t>Conduct age-appropriate cancer awareness programs in schools.</a:t>
            </a: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effectLst/>
                <a:latin typeface="Arial" panose="020B0604020202020204" pitchFamily="34" charset="0"/>
              </a:rPr>
              <a:t>Involve youth in volunteering and social media advocacy.</a:t>
            </a:r>
          </a:p>
        </p:txBody>
      </p:sp>
    </p:spTree>
    <p:extLst>
      <p:ext uri="{BB962C8B-B14F-4D97-AF65-F5344CB8AC3E}">
        <p14:creationId xmlns:p14="http://schemas.microsoft.com/office/powerpoint/2010/main" val="413976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2000"/>
                                        <p:tgtEl>
                                          <p:spTgt spid="4">
                                            <p:txEl>
                                              <p:pRg st="0" end="0"/>
                                            </p:txEl>
                                          </p:spTgt>
                                        </p:tgtEl>
                                      </p:cBhvr>
                                    </p:animEffect>
                                    <p:anim calcmode="lin" valueType="num">
                                      <p:cBhvr>
                                        <p:cTn id="13" dur="2000" fill="hold"/>
                                        <p:tgtEl>
                                          <p:spTgt spid="4">
                                            <p:txEl>
                                              <p:pRg st="0" end="0"/>
                                            </p:txEl>
                                          </p:spTgt>
                                        </p:tgtEl>
                                        <p:attrNameLst>
                                          <p:attrName>ppt_w</p:attrName>
                                        </p:attrNameLst>
                                      </p:cBhvr>
                                      <p:tavLst>
                                        <p:tav tm="0" fmla="#ppt_w*sin(2.5*pi*$)">
                                          <p:val>
                                            <p:fltVal val="0"/>
                                          </p:val>
                                        </p:tav>
                                        <p:tav tm="100000">
                                          <p:val>
                                            <p:fltVal val="1"/>
                                          </p:val>
                                        </p:tav>
                                      </p:tavLst>
                                    </p:anim>
                                    <p:anim calcmode="lin" valueType="num">
                                      <p:cBhvr>
                                        <p:cTn id="14" dur="2000" fill="hold"/>
                                        <p:tgtEl>
                                          <p:spTgt spid="4">
                                            <p:txEl>
                                              <p:pRg st="0" end="0"/>
                                            </p:txEl>
                                          </p:spTgt>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2000"/>
                                        <p:tgtEl>
                                          <p:spTgt spid="4">
                                            <p:txEl>
                                              <p:pRg st="1" end="1"/>
                                            </p:txEl>
                                          </p:spTgt>
                                        </p:tgtEl>
                                      </p:cBhvr>
                                    </p:animEffect>
                                    <p:anim calcmode="lin" valueType="num">
                                      <p:cBhvr>
                                        <p:cTn id="18" dur="2000" fill="hold"/>
                                        <p:tgtEl>
                                          <p:spTgt spid="4">
                                            <p:txEl>
                                              <p:pRg st="1" end="1"/>
                                            </p:txEl>
                                          </p:spTgt>
                                        </p:tgtEl>
                                        <p:attrNameLst>
                                          <p:attrName>ppt_w</p:attrName>
                                        </p:attrNameLst>
                                      </p:cBhvr>
                                      <p:tavLst>
                                        <p:tav tm="0" fmla="#ppt_w*sin(2.5*pi*$)">
                                          <p:val>
                                            <p:fltVal val="0"/>
                                          </p:val>
                                        </p:tav>
                                        <p:tav tm="100000">
                                          <p:val>
                                            <p:fltVal val="1"/>
                                          </p:val>
                                        </p:tav>
                                      </p:tavLst>
                                    </p:anim>
                                    <p:anim calcmode="lin" valueType="num">
                                      <p:cBhvr>
                                        <p:cTn id="19" dur="2000" fill="hold"/>
                                        <p:tgtEl>
                                          <p:spTgt spid="4">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46" name="Rectangle 14345">
            <a:extLst>
              <a:ext uri="{FF2B5EF4-FFF2-40B4-BE49-F238E27FC236}">
                <a16:creationId xmlns:a16="http://schemas.microsoft.com/office/drawing/2014/main" id="{94C5663A-0CE3-4AEE-B47E-FB68D9EBF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90DBC5-A541-771D-A502-27A31D5F029C}"/>
              </a:ext>
            </a:extLst>
          </p:cNvPr>
          <p:cNvSpPr>
            <a:spLocks noGrp="1"/>
          </p:cNvSpPr>
          <p:nvPr>
            <p:ph type="title"/>
          </p:nvPr>
        </p:nvSpPr>
        <p:spPr>
          <a:xfrm>
            <a:off x="838201" y="365125"/>
            <a:ext cx="3816095" cy="1807305"/>
          </a:xfrm>
        </p:spPr>
        <p:txBody>
          <a:bodyPr>
            <a:normAutofit/>
          </a:bodyPr>
          <a:lstStyle/>
          <a:p>
            <a:r>
              <a:rPr lang="en-US" dirty="0"/>
              <a:t>Cultural and Faith-Based Engagement</a:t>
            </a:r>
            <a:endParaRPr lang="en-AE" dirty="0"/>
          </a:p>
        </p:txBody>
      </p:sp>
      <p:sp>
        <p:nvSpPr>
          <p:cNvPr id="4" name="Rectangle 1">
            <a:extLst>
              <a:ext uri="{FF2B5EF4-FFF2-40B4-BE49-F238E27FC236}">
                <a16:creationId xmlns:a16="http://schemas.microsoft.com/office/drawing/2014/main" id="{833DCDD3-F9EF-0392-55F1-01622A20A833}"/>
              </a:ext>
            </a:extLst>
          </p:cNvPr>
          <p:cNvSpPr>
            <a:spLocks noGrp="1" noChangeArrowheads="1"/>
          </p:cNvSpPr>
          <p:nvPr>
            <p:ph idx="1"/>
          </p:nvPr>
        </p:nvSpPr>
        <p:spPr bwMode="auto">
          <a:xfrm>
            <a:off x="838201" y="2333297"/>
            <a:ext cx="3816096" cy="384366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effectLst/>
                <a:latin typeface="Arial" panose="020B0604020202020204" pitchFamily="34" charset="0"/>
              </a:rPr>
              <a:t>Work with churches, mosques, temples, etc., to share awareness messages.</a:t>
            </a: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effectLst/>
                <a:latin typeface="Arial" panose="020B0604020202020204" pitchFamily="34" charset="0"/>
              </a:rPr>
              <a:t>Offer spiritual support programs for patients dealing with end-of-life issues.</a:t>
            </a:r>
          </a:p>
        </p:txBody>
      </p:sp>
      <p:pic>
        <p:nvPicPr>
          <p:cNvPr id="14339" name="Picture 3" descr="14,200+ Palliative Care Stock Photos, Pictures &amp; Royalty-Free Images -  iStock | Hospice care, Nursing home, Dying">
            <a:extLst>
              <a:ext uri="{FF2B5EF4-FFF2-40B4-BE49-F238E27FC236}">
                <a16:creationId xmlns:a16="http://schemas.microsoft.com/office/drawing/2014/main" id="{731C2F9F-0B32-20BC-8875-8E2BCDDB9F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629" r="6640" b="-1"/>
          <a:stretch/>
        </p:blipFill>
        <p:spPr bwMode="auto">
          <a:xfrm>
            <a:off x="4726728" y="10"/>
            <a:ext cx="7472381" cy="6857990"/>
          </a:xfrm>
          <a:custGeom>
            <a:avLst/>
            <a:gdLst/>
            <a:ahLst/>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262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p:cTn id="12"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4">
                                            <p:txEl>
                                              <p:pRg st="0" end="0"/>
                                            </p:txEl>
                                          </p:spTgt>
                                        </p:tgtEl>
                                      </p:cBhvr>
                                    </p:animEffect>
                                  </p:childTnLst>
                                </p:cTn>
                              </p:par>
                              <p:par>
                                <p:cTn id="15" presetID="53" presetClass="entr" presetSubtype="16" fill="hold" nodeType="with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 calcmode="lin" valueType="num">
                                      <p:cBhvr>
                                        <p:cTn id="17"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8"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9"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BDAD04-02D5-A16D-4D05-149820D70C5C}"/>
              </a:ext>
            </a:extLst>
          </p:cNvPr>
          <p:cNvSpPr>
            <a:spLocks noGrp="1"/>
          </p:cNvSpPr>
          <p:nvPr>
            <p:ph type="title"/>
          </p:nvPr>
        </p:nvSpPr>
        <p:spPr>
          <a:xfrm>
            <a:off x="6513788" y="365125"/>
            <a:ext cx="4840010" cy="1807305"/>
          </a:xfrm>
        </p:spPr>
        <p:txBody>
          <a:bodyPr>
            <a:normAutofit/>
          </a:bodyPr>
          <a:lstStyle/>
          <a:p>
            <a:r>
              <a:rPr lang="en-US" dirty="0"/>
              <a:t>Communication Channels</a:t>
            </a:r>
            <a:endParaRPr lang="en-AE" dirty="0"/>
          </a:p>
        </p:txBody>
      </p:sp>
      <p:pic>
        <p:nvPicPr>
          <p:cNvPr id="16386" name="Picture 2" descr="Merck launches oral cancer self check campaign across India">
            <a:extLst>
              <a:ext uri="{FF2B5EF4-FFF2-40B4-BE49-F238E27FC236}">
                <a16:creationId xmlns:a16="http://schemas.microsoft.com/office/drawing/2014/main" id="{53EF1AE4-CEC1-8C2D-ED8A-E9C1C970FD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0309" r="25765"/>
          <a:stretch/>
        </p:blipFill>
        <p:spPr bwMode="auto">
          <a:xfrm>
            <a:off x="2" y="10"/>
            <a:ext cx="611656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30316E7-A779-CFB9-EDBA-DA8362476FD9}"/>
              </a:ext>
            </a:extLst>
          </p:cNvPr>
          <p:cNvSpPr>
            <a:spLocks noGrp="1"/>
          </p:cNvSpPr>
          <p:nvPr>
            <p:ph idx="1"/>
          </p:nvPr>
        </p:nvSpPr>
        <p:spPr>
          <a:xfrm>
            <a:off x="6513788" y="2333297"/>
            <a:ext cx="4840010" cy="3843666"/>
          </a:xfrm>
        </p:spPr>
        <p:txBody>
          <a:bodyPr>
            <a:normAutofit/>
          </a:bodyPr>
          <a:lstStyle/>
          <a:p>
            <a:pPr>
              <a:buFont typeface="Arial" panose="020B0604020202020204" pitchFamily="34" charset="0"/>
              <a:buChar char="•"/>
            </a:pPr>
            <a:r>
              <a:rPr lang="en-US" sz="2000" dirty="0"/>
              <a:t>Social media (Facebook, Instagram, Twitter, TikTok)</a:t>
            </a:r>
          </a:p>
          <a:p>
            <a:pPr>
              <a:buFont typeface="Arial" panose="020B0604020202020204" pitchFamily="34" charset="0"/>
              <a:buChar char="•"/>
            </a:pPr>
            <a:r>
              <a:rPr lang="en-US" sz="2000" dirty="0"/>
              <a:t>Local radio and TV</a:t>
            </a:r>
          </a:p>
          <a:p>
            <a:pPr>
              <a:buFont typeface="Arial" panose="020B0604020202020204" pitchFamily="34" charset="0"/>
              <a:buChar char="•"/>
            </a:pPr>
            <a:r>
              <a:rPr lang="en-US" sz="2000" dirty="0"/>
              <a:t>Community newsletters</a:t>
            </a:r>
          </a:p>
          <a:p>
            <a:pPr>
              <a:buFont typeface="Arial" panose="020B0604020202020204" pitchFamily="34" charset="0"/>
              <a:buChar char="•"/>
            </a:pPr>
            <a:r>
              <a:rPr lang="en-US" sz="2000" dirty="0"/>
              <a:t>Posters and banners</a:t>
            </a:r>
          </a:p>
          <a:p>
            <a:pPr>
              <a:buFont typeface="Arial" panose="020B0604020202020204" pitchFamily="34" charset="0"/>
              <a:buChar char="•"/>
            </a:pPr>
            <a:r>
              <a:rPr lang="en-US" sz="2000" dirty="0"/>
              <a:t>Community meetings and religious gatherings</a:t>
            </a:r>
          </a:p>
          <a:p>
            <a:endParaRPr lang="en-AE" sz="2000" dirty="0"/>
          </a:p>
        </p:txBody>
      </p:sp>
    </p:spTree>
    <p:extLst>
      <p:ext uri="{BB962C8B-B14F-4D97-AF65-F5344CB8AC3E}">
        <p14:creationId xmlns:p14="http://schemas.microsoft.com/office/powerpoint/2010/main" val="22932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arn(inVertical)">
                                      <p:cBhvr>
                                        <p:cTn id="2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22" name="Rectangle 17421">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7" name="Freeform: Shape 17416">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rgbClr val="FC63B3">
              <a:alpha val="20000"/>
            </a:srgb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C2340D5B-859E-DED1-F29F-73C3FA6F4098}"/>
              </a:ext>
            </a:extLst>
          </p:cNvPr>
          <p:cNvSpPr>
            <a:spLocks noGrp="1"/>
          </p:cNvSpPr>
          <p:nvPr>
            <p:ph type="title"/>
          </p:nvPr>
        </p:nvSpPr>
        <p:spPr>
          <a:xfrm>
            <a:off x="5526156" y="365125"/>
            <a:ext cx="5827643" cy="1433433"/>
          </a:xfrm>
        </p:spPr>
        <p:txBody>
          <a:bodyPr anchor="b">
            <a:normAutofit/>
          </a:bodyPr>
          <a:lstStyle/>
          <a:p>
            <a:r>
              <a:rPr lang="en-US" dirty="0"/>
              <a:t>Monitoring and Evaluation</a:t>
            </a:r>
            <a:endParaRPr lang="en-AE" dirty="0"/>
          </a:p>
        </p:txBody>
      </p:sp>
      <p:pic>
        <p:nvPicPr>
          <p:cNvPr id="17410" name="Picture 2" descr="AI/ML in Medical Imaging: Reshaping Cancer Diagnosis &amp; Treatment">
            <a:extLst>
              <a:ext uri="{FF2B5EF4-FFF2-40B4-BE49-F238E27FC236}">
                <a16:creationId xmlns:a16="http://schemas.microsoft.com/office/drawing/2014/main" id="{FE473AF4-EB25-7F4D-4945-D38C12848D2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6" y="1424066"/>
            <a:ext cx="4309533" cy="377752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03FFEA2-3819-3C68-BA34-4F34AF5922F0}"/>
              </a:ext>
            </a:extLst>
          </p:cNvPr>
          <p:cNvSpPr>
            <a:spLocks noGrp="1"/>
          </p:cNvSpPr>
          <p:nvPr>
            <p:ph idx="1"/>
          </p:nvPr>
        </p:nvSpPr>
        <p:spPr>
          <a:xfrm>
            <a:off x="5526156" y="2055813"/>
            <a:ext cx="5827644" cy="4121149"/>
          </a:xfrm>
        </p:spPr>
        <p:txBody>
          <a:bodyPr anchor="t">
            <a:normAutofit/>
          </a:bodyPr>
          <a:lstStyle/>
          <a:p>
            <a:pPr>
              <a:buFont typeface="Arial" panose="020B0604020202020204" pitchFamily="34" charset="0"/>
              <a:buChar char="•"/>
            </a:pPr>
            <a:r>
              <a:rPr lang="en-US" sz="2400" dirty="0"/>
              <a:t>Track attendance at events and engagement online.</a:t>
            </a:r>
          </a:p>
          <a:p>
            <a:pPr>
              <a:buFont typeface="Arial" panose="020B0604020202020204" pitchFamily="34" charset="0"/>
              <a:buChar char="•"/>
            </a:pPr>
            <a:r>
              <a:rPr lang="en-US" sz="2400" dirty="0"/>
              <a:t>Collect feedback from participants and patients.</a:t>
            </a:r>
          </a:p>
          <a:p>
            <a:pPr>
              <a:buFont typeface="Arial" panose="020B0604020202020204" pitchFamily="34" charset="0"/>
              <a:buChar char="•"/>
            </a:pPr>
            <a:r>
              <a:rPr lang="en-US" sz="2400" dirty="0"/>
              <a:t>Survey awareness levels before and after campaigns.</a:t>
            </a:r>
          </a:p>
          <a:p>
            <a:pPr>
              <a:buFont typeface="Arial" panose="020B0604020202020204" pitchFamily="34" charset="0"/>
              <a:buChar char="•"/>
            </a:pPr>
            <a:r>
              <a:rPr lang="en-US" sz="2400" dirty="0"/>
              <a:t>Adjust strategies based on impact and feedback.</a:t>
            </a:r>
          </a:p>
          <a:p>
            <a:endParaRPr lang="en-AE" sz="2400" dirty="0"/>
          </a:p>
        </p:txBody>
      </p:sp>
    </p:spTree>
    <p:extLst>
      <p:ext uri="{BB962C8B-B14F-4D97-AF65-F5344CB8AC3E}">
        <p14:creationId xmlns:p14="http://schemas.microsoft.com/office/powerpoint/2010/main" val="170016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heel(1)">
                                      <p:cBhvr>
                                        <p:cTn id="13" dur="2000"/>
                                        <p:tgtEl>
                                          <p:spTgt spid="3">
                                            <p:txEl>
                                              <p:pRg st="0" end="0"/>
                                            </p:txEl>
                                          </p:spTgt>
                                        </p:tgtEl>
                                      </p:cBhvr>
                                    </p:animEffect>
                                  </p:childTnLst>
                                </p:cTn>
                              </p:par>
                              <p:par>
                                <p:cTn id="14" presetID="21" presetClass="entr" presetSubtype="1" fill="hold"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heel(1)">
                                      <p:cBhvr>
                                        <p:cTn id="16" dur="2000"/>
                                        <p:tgtEl>
                                          <p:spTgt spid="3">
                                            <p:txEl>
                                              <p:pRg st="1" end="1"/>
                                            </p:txEl>
                                          </p:spTgt>
                                        </p:tgtEl>
                                      </p:cBhvr>
                                    </p:animEffect>
                                  </p:childTnLst>
                                </p:cTn>
                              </p:par>
                              <p:par>
                                <p:cTn id="17" presetID="21" presetClass="entr" presetSubtype="1"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heel(1)">
                                      <p:cBhvr>
                                        <p:cTn id="19" dur="2000"/>
                                        <p:tgtEl>
                                          <p:spTgt spid="3">
                                            <p:txEl>
                                              <p:pRg st="2" end="2"/>
                                            </p:txEl>
                                          </p:spTgt>
                                        </p:tgtEl>
                                      </p:cBhvr>
                                    </p:animEffect>
                                  </p:childTnLst>
                                </p:cTn>
                              </p:par>
                              <p:par>
                                <p:cTn id="20" presetID="21" presetClass="entr" presetSubtype="1" fill="hold"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heel(1)">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PHA - New cancer awareness campaign">
            <a:extLst>
              <a:ext uri="{FF2B5EF4-FFF2-40B4-BE49-F238E27FC236}">
                <a16:creationId xmlns:a16="http://schemas.microsoft.com/office/drawing/2014/main" id="{28419701-0F42-0F26-B953-5007F7F64B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738"/>
            <a:ext cx="12192000" cy="6876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741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 calcmode="lin" valueType="num">
                                      <p:cBhvr additive="base">
                                        <p:cTn id="7" dur="500" fill="hold"/>
                                        <p:tgtEl>
                                          <p:spTgt spid="20482"/>
                                        </p:tgtEl>
                                        <p:attrNameLst>
                                          <p:attrName>ppt_x</p:attrName>
                                        </p:attrNameLst>
                                      </p:cBhvr>
                                      <p:tavLst>
                                        <p:tav tm="0">
                                          <p:val>
                                            <p:strVal val="#ppt_x"/>
                                          </p:val>
                                        </p:tav>
                                        <p:tav tm="100000">
                                          <p:val>
                                            <p:strVal val="#ppt_x"/>
                                          </p:val>
                                        </p:tav>
                                      </p:tavLst>
                                    </p:anim>
                                    <p:anim calcmode="lin" valueType="num">
                                      <p:cBhvr additive="base">
                                        <p:cTn id="8" dur="500" fill="hold"/>
                                        <p:tgtEl>
                                          <p:spTgt spid="204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47" name="Rectangle 18446">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49" name="Freeform: Shape 1844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EDF4328-96F0-89E6-F94C-3C4E5E5CE9AF}"/>
              </a:ext>
            </a:extLst>
          </p:cNvPr>
          <p:cNvSpPr>
            <a:spLocks noGrp="1"/>
          </p:cNvSpPr>
          <p:nvPr>
            <p:ph type="title"/>
          </p:nvPr>
        </p:nvSpPr>
        <p:spPr>
          <a:xfrm>
            <a:off x="838201" y="643467"/>
            <a:ext cx="3888526" cy="1800526"/>
          </a:xfrm>
        </p:spPr>
        <p:txBody>
          <a:bodyPr>
            <a:normAutofit/>
          </a:bodyPr>
          <a:lstStyle/>
          <a:p>
            <a:r>
              <a:rPr lang="en-US" dirty="0"/>
              <a:t>Timeline</a:t>
            </a:r>
            <a:endParaRPr lang="en-AE" dirty="0"/>
          </a:p>
        </p:txBody>
      </p:sp>
      <p:sp>
        <p:nvSpPr>
          <p:cNvPr id="4" name="Rectangle 1">
            <a:extLst>
              <a:ext uri="{FF2B5EF4-FFF2-40B4-BE49-F238E27FC236}">
                <a16:creationId xmlns:a16="http://schemas.microsoft.com/office/drawing/2014/main" id="{1ECA8759-979D-30A2-8CDF-CDCE5FDB0A8F}"/>
              </a:ext>
            </a:extLst>
          </p:cNvPr>
          <p:cNvSpPr>
            <a:spLocks noGrp="1" noChangeArrowheads="1"/>
          </p:cNvSpPr>
          <p:nvPr>
            <p:ph idx="1"/>
          </p:nvPr>
        </p:nvSpPr>
        <p:spPr bwMode="auto">
          <a:xfrm>
            <a:off x="838201" y="2623381"/>
            <a:ext cx="3888528" cy="355358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Month 1–2:</a:t>
            </a:r>
            <a:r>
              <a:rPr kumimoji="0" lang="en-US" altLang="en-US" sz="2000" b="0" i="0" u="none" strike="noStrike" cap="none" normalizeH="0" baseline="0" dirty="0">
                <a:ln>
                  <a:noFill/>
                </a:ln>
                <a:effectLst/>
                <a:latin typeface="Arial" panose="020B0604020202020204" pitchFamily="34" charset="0"/>
              </a:rPr>
              <a:t> Planning, partnerships, and resource gathering</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Month 3–6:</a:t>
            </a:r>
            <a:r>
              <a:rPr kumimoji="0" lang="en-US" altLang="en-US" sz="2000" b="0" i="0" u="none" strike="noStrike" cap="none" normalizeH="0" baseline="0" dirty="0">
                <a:ln>
                  <a:noFill/>
                </a:ln>
                <a:effectLst/>
                <a:latin typeface="Arial" panose="020B0604020202020204" pitchFamily="34" charset="0"/>
              </a:rPr>
              <a:t> Execution of events, media campaigns, outreach</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Month 7–8:</a:t>
            </a:r>
            <a:r>
              <a:rPr kumimoji="0" lang="en-US" altLang="en-US" sz="2000" b="0" i="0" u="none" strike="noStrike" cap="none" normalizeH="0" baseline="0" dirty="0">
                <a:ln>
                  <a:noFill/>
                </a:ln>
                <a:effectLst/>
                <a:latin typeface="Arial" panose="020B0604020202020204" pitchFamily="34" charset="0"/>
              </a:rPr>
              <a:t> Monitoring and adjustment</a:t>
            </a:r>
          </a:p>
          <a:p>
            <a:pPr marL="0" marR="0" lvl="0" indent="0" defTabSz="914400" rtl="0" eaLnBrk="0" fontAlgn="base" latinLnBrk="0" hangingPunct="0">
              <a:spcBef>
                <a:spcPct val="0"/>
              </a:spcBef>
              <a:spcAft>
                <a:spcPts val="600"/>
              </a:spcAft>
              <a:buClrTx/>
              <a:buSzTx/>
              <a:buFontTx/>
              <a:buChar char="•"/>
              <a:tabLst/>
            </a:pPr>
            <a:r>
              <a:rPr kumimoji="0" lang="en-US" altLang="en-US" sz="2000" b="1" i="0" u="none" strike="noStrike" cap="none" normalizeH="0" baseline="0" dirty="0">
                <a:ln>
                  <a:noFill/>
                </a:ln>
                <a:effectLst/>
                <a:latin typeface="Arial" panose="020B0604020202020204" pitchFamily="34" charset="0"/>
              </a:rPr>
              <a:t>Month 9–12:</a:t>
            </a:r>
            <a:r>
              <a:rPr kumimoji="0" lang="en-US" altLang="en-US" sz="2000" b="0" i="0" u="none" strike="noStrike" cap="none" normalizeH="0" baseline="0" dirty="0">
                <a:ln>
                  <a:noFill/>
                </a:ln>
                <a:effectLst/>
                <a:latin typeface="Arial" panose="020B0604020202020204" pitchFamily="34" charset="0"/>
              </a:rPr>
              <a:t> Evaluation and reporting</a:t>
            </a:r>
          </a:p>
        </p:txBody>
      </p:sp>
      <p:pic>
        <p:nvPicPr>
          <p:cNvPr id="18437" name="Picture 5" descr="Time Timer® Original 8” | 60 minute Visual Timer for The Classroom">
            <a:extLst>
              <a:ext uri="{FF2B5EF4-FFF2-40B4-BE49-F238E27FC236}">
                <a16:creationId xmlns:a16="http://schemas.microsoft.com/office/drawing/2014/main" id="{30768EE6-8C93-DD98-5BEA-548F7039E7D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0986" y="1550088"/>
            <a:ext cx="4747547" cy="3786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900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 calcmode="lin" valueType="num">
                                      <p:cBhvr>
                                        <p:cTn id="25"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6"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27"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28" dur="1000"/>
                                        <p:tgtEl>
                                          <p:spTgt spid="4">
                                            <p:txEl>
                                              <p:pRg st="0" end="0"/>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anim calcmode="lin" valueType="num">
                                      <p:cBhvr>
                                        <p:cTn id="31"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32" dur="1000" fill="hold"/>
                                        <p:tgtEl>
                                          <p:spTgt spid="4">
                                            <p:txEl>
                                              <p:pRg st="1" end="1"/>
                                            </p:txEl>
                                          </p:spTgt>
                                        </p:tgtEl>
                                        <p:attrNameLst>
                                          <p:attrName>ppt_h</p:attrName>
                                        </p:attrNameLst>
                                      </p:cBhvr>
                                      <p:tavLst>
                                        <p:tav tm="0">
                                          <p:val>
                                            <p:fltVal val="0"/>
                                          </p:val>
                                        </p:tav>
                                        <p:tav tm="100000">
                                          <p:val>
                                            <p:strVal val="#ppt_h"/>
                                          </p:val>
                                        </p:tav>
                                      </p:tavLst>
                                    </p:anim>
                                    <p:anim calcmode="lin" valueType="num">
                                      <p:cBhvr>
                                        <p:cTn id="33" dur="1000" fill="hold"/>
                                        <p:tgtEl>
                                          <p:spTgt spid="4">
                                            <p:txEl>
                                              <p:pRg st="1" end="1"/>
                                            </p:txEl>
                                          </p:spTgt>
                                        </p:tgtEl>
                                        <p:attrNameLst>
                                          <p:attrName>style.rotation</p:attrName>
                                        </p:attrNameLst>
                                      </p:cBhvr>
                                      <p:tavLst>
                                        <p:tav tm="0">
                                          <p:val>
                                            <p:fltVal val="90"/>
                                          </p:val>
                                        </p:tav>
                                        <p:tav tm="100000">
                                          <p:val>
                                            <p:fltVal val="0"/>
                                          </p:val>
                                        </p:tav>
                                      </p:tavLst>
                                    </p:anim>
                                    <p:animEffect transition="in" filter="fade">
                                      <p:cBhvr>
                                        <p:cTn id="34" dur="1000"/>
                                        <p:tgtEl>
                                          <p:spTgt spid="4">
                                            <p:txEl>
                                              <p:pRg st="1" end="1"/>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 calcmode="lin" valueType="num">
                                      <p:cBhvr>
                                        <p:cTn id="37"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8" dur="1000" fill="hold"/>
                                        <p:tgtEl>
                                          <p:spTgt spid="4">
                                            <p:txEl>
                                              <p:pRg st="2" end="2"/>
                                            </p:txEl>
                                          </p:spTgt>
                                        </p:tgtEl>
                                        <p:attrNameLst>
                                          <p:attrName>ppt_h</p:attrName>
                                        </p:attrNameLst>
                                      </p:cBhvr>
                                      <p:tavLst>
                                        <p:tav tm="0">
                                          <p:val>
                                            <p:fltVal val="0"/>
                                          </p:val>
                                        </p:tav>
                                        <p:tav tm="100000">
                                          <p:val>
                                            <p:strVal val="#ppt_h"/>
                                          </p:val>
                                        </p:tav>
                                      </p:tavLst>
                                    </p:anim>
                                    <p:anim calcmode="lin" valueType="num">
                                      <p:cBhvr>
                                        <p:cTn id="39" dur="1000" fill="hold"/>
                                        <p:tgtEl>
                                          <p:spTgt spid="4">
                                            <p:txEl>
                                              <p:pRg st="2" end="2"/>
                                            </p:txEl>
                                          </p:spTgt>
                                        </p:tgtEl>
                                        <p:attrNameLst>
                                          <p:attrName>style.rotation</p:attrName>
                                        </p:attrNameLst>
                                      </p:cBhvr>
                                      <p:tavLst>
                                        <p:tav tm="0">
                                          <p:val>
                                            <p:fltVal val="90"/>
                                          </p:val>
                                        </p:tav>
                                        <p:tav tm="100000">
                                          <p:val>
                                            <p:fltVal val="0"/>
                                          </p:val>
                                        </p:tav>
                                      </p:tavLst>
                                    </p:anim>
                                    <p:animEffect transition="in" filter="fade">
                                      <p:cBhvr>
                                        <p:cTn id="40" dur="1000"/>
                                        <p:tgtEl>
                                          <p:spTgt spid="4">
                                            <p:txEl>
                                              <p:pRg st="2" end="2"/>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 calcmode="lin" valueType="num">
                                      <p:cBhvr>
                                        <p:cTn id="43"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44" dur="1000" fill="hold"/>
                                        <p:tgtEl>
                                          <p:spTgt spid="4">
                                            <p:txEl>
                                              <p:pRg st="3" end="3"/>
                                            </p:txEl>
                                          </p:spTgt>
                                        </p:tgtEl>
                                        <p:attrNameLst>
                                          <p:attrName>ppt_h</p:attrName>
                                        </p:attrNameLst>
                                      </p:cBhvr>
                                      <p:tavLst>
                                        <p:tav tm="0">
                                          <p:val>
                                            <p:fltVal val="0"/>
                                          </p:val>
                                        </p:tav>
                                        <p:tav tm="100000">
                                          <p:val>
                                            <p:strVal val="#ppt_h"/>
                                          </p:val>
                                        </p:tav>
                                      </p:tavLst>
                                    </p:anim>
                                    <p:anim calcmode="lin" valueType="num">
                                      <p:cBhvr>
                                        <p:cTn id="45" dur="1000" fill="hold"/>
                                        <p:tgtEl>
                                          <p:spTgt spid="4">
                                            <p:txEl>
                                              <p:pRg st="3" end="3"/>
                                            </p:txEl>
                                          </p:spTgt>
                                        </p:tgtEl>
                                        <p:attrNameLst>
                                          <p:attrName>style.rotation</p:attrName>
                                        </p:attrNameLst>
                                      </p:cBhvr>
                                      <p:tavLst>
                                        <p:tav tm="0">
                                          <p:val>
                                            <p:fltVal val="90"/>
                                          </p:val>
                                        </p:tav>
                                        <p:tav tm="100000">
                                          <p:val>
                                            <p:fltVal val="0"/>
                                          </p:val>
                                        </p:tav>
                                      </p:tavLst>
                                    </p:anim>
                                    <p:animEffect transition="in" filter="fade">
                                      <p:cBhvr>
                                        <p:cTn id="46"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66" name="Rectangle 19465">
            <a:extLst>
              <a:ext uri="{FF2B5EF4-FFF2-40B4-BE49-F238E27FC236}">
                <a16:creationId xmlns:a16="http://schemas.microsoft.com/office/drawing/2014/main" id="{94C5663A-0CE3-4AEE-B47E-FB68D9EBF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80FD8B-9D30-F953-EA7C-68ACA6493469}"/>
              </a:ext>
            </a:extLst>
          </p:cNvPr>
          <p:cNvSpPr>
            <a:spLocks noGrp="1"/>
          </p:cNvSpPr>
          <p:nvPr>
            <p:ph type="title"/>
          </p:nvPr>
        </p:nvSpPr>
        <p:spPr>
          <a:xfrm>
            <a:off x="838201" y="365125"/>
            <a:ext cx="3816095" cy="1807305"/>
          </a:xfrm>
        </p:spPr>
        <p:txBody>
          <a:bodyPr>
            <a:normAutofit/>
          </a:bodyPr>
          <a:lstStyle/>
          <a:p>
            <a:r>
              <a:rPr lang="en-US" sz="3700" dirty="0"/>
              <a:t>Budget Considerations</a:t>
            </a:r>
            <a:endParaRPr lang="en-AE" sz="3700" dirty="0"/>
          </a:p>
        </p:txBody>
      </p:sp>
      <p:sp>
        <p:nvSpPr>
          <p:cNvPr id="4" name="Rectangle 1">
            <a:extLst>
              <a:ext uri="{FF2B5EF4-FFF2-40B4-BE49-F238E27FC236}">
                <a16:creationId xmlns:a16="http://schemas.microsoft.com/office/drawing/2014/main" id="{5CC37408-4791-1BCA-F196-2E521B02B1FD}"/>
              </a:ext>
            </a:extLst>
          </p:cNvPr>
          <p:cNvSpPr>
            <a:spLocks noGrp="1" noChangeArrowheads="1"/>
          </p:cNvSpPr>
          <p:nvPr>
            <p:ph idx="1"/>
          </p:nvPr>
        </p:nvSpPr>
        <p:spPr bwMode="auto">
          <a:xfrm>
            <a:off x="838201" y="2333297"/>
            <a:ext cx="3816096" cy="384366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effectLst/>
                <a:latin typeface="Arial" panose="020B0604020202020204" pitchFamily="34" charset="0"/>
              </a:rPr>
              <a:t>Printing and materials</a:t>
            </a: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effectLst/>
                <a:latin typeface="Arial" panose="020B0604020202020204" pitchFamily="34" charset="0"/>
              </a:rPr>
              <a:t>Event logistics (venue, refreshments)</a:t>
            </a: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effectLst/>
                <a:latin typeface="Arial" panose="020B0604020202020204" pitchFamily="34" charset="0"/>
              </a:rPr>
              <a:t>Speaker honorariums</a:t>
            </a: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effectLst/>
                <a:latin typeface="Arial" panose="020B0604020202020204" pitchFamily="34" charset="0"/>
              </a:rPr>
              <a:t>Media and advertising</a:t>
            </a:r>
          </a:p>
          <a:p>
            <a:pPr marL="0" marR="0" lvl="0" indent="0" defTabSz="914400" rtl="0" eaLnBrk="0" fontAlgn="base" latinLnBrk="0" hangingPunct="0">
              <a:spcBef>
                <a:spcPct val="0"/>
              </a:spcBef>
              <a:spcAft>
                <a:spcPts val="600"/>
              </a:spcAft>
              <a:buClrTx/>
              <a:buSzTx/>
              <a:buFontTx/>
              <a:buChar char="•"/>
              <a:tabLst/>
            </a:pPr>
            <a:r>
              <a:rPr kumimoji="0" lang="en-US" altLang="en-US" sz="2000" b="0" i="0" u="none" strike="noStrike" cap="none" normalizeH="0" baseline="0" dirty="0">
                <a:ln>
                  <a:noFill/>
                </a:ln>
                <a:effectLst/>
                <a:latin typeface="Arial" panose="020B0604020202020204" pitchFamily="34" charset="0"/>
              </a:rPr>
              <a:t>Volunteer coordination</a:t>
            </a:r>
          </a:p>
        </p:txBody>
      </p:sp>
      <p:pic>
        <p:nvPicPr>
          <p:cNvPr id="19461" name="Picture 5" descr="Dollar Sign Images - Free Download on Freepik">
            <a:extLst>
              <a:ext uri="{FF2B5EF4-FFF2-40B4-BE49-F238E27FC236}">
                <a16:creationId xmlns:a16="http://schemas.microsoft.com/office/drawing/2014/main" id="{0C52F535-DA1D-D7E2-C7CB-A63D62677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6126" b="2097"/>
          <a:stretch/>
        </p:blipFill>
        <p:spPr bwMode="auto">
          <a:xfrm>
            <a:off x="4726728" y="10"/>
            <a:ext cx="7472381" cy="6857990"/>
          </a:xfrm>
          <a:custGeom>
            <a:avLst/>
            <a:gdLst/>
            <a:ahLst/>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noFill/>
          <a:extLst>
            <a:ext uri="{909E8E84-426E-40DD-AFC4-6F175D3DCCD1}">
              <a14:hiddenFill xmlns:a14="http://schemas.microsoft.com/office/drawing/2010/main">
                <a:solidFill>
                  <a:srgbClr val="FFFFFF"/>
                </a:solidFill>
              </a14:hiddenFill>
            </a:ext>
          </a:extLst>
        </p:spPr>
      </p:pic>
      <p:sp>
        <p:nvSpPr>
          <p:cNvPr id="5" name="AutoShape 3" descr="The World Cancer Day campaign | UICC">
            <a:extLst>
              <a:ext uri="{FF2B5EF4-FFF2-40B4-BE49-F238E27FC236}">
                <a16:creationId xmlns:a16="http://schemas.microsoft.com/office/drawing/2014/main" id="{8AEC72CD-894A-6FD0-FDCE-C239C97345D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Tree>
    <p:extLst>
      <p:ext uri="{BB962C8B-B14F-4D97-AF65-F5344CB8AC3E}">
        <p14:creationId xmlns:p14="http://schemas.microsoft.com/office/powerpoint/2010/main" val="190304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animEffect transition="in" filter="randombar(horizontal)">
                                      <p:cBhvr>
                                        <p:cTn id="25" dur="500"/>
                                        <p:tgtEl>
                                          <p:spTgt spid="4">
                                            <p:txEl>
                                              <p:pRg st="0" end="0"/>
                                            </p:txEl>
                                          </p:spTgt>
                                        </p:tgtEl>
                                      </p:cBhvr>
                                    </p:animEffect>
                                  </p:childTnLst>
                                </p:cTn>
                              </p:par>
                              <p:par>
                                <p:cTn id="26" presetID="14" presetClass="entr" presetSubtype="10" fill="hold" nodeType="with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randombar(horizontal)">
                                      <p:cBhvr>
                                        <p:cTn id="28" dur="500"/>
                                        <p:tgtEl>
                                          <p:spTgt spid="4">
                                            <p:txEl>
                                              <p:pRg st="1" end="1"/>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randombar(horizontal)">
                                      <p:cBhvr>
                                        <p:cTn id="31" dur="500"/>
                                        <p:tgtEl>
                                          <p:spTgt spid="4">
                                            <p:txEl>
                                              <p:pRg st="2" end="2"/>
                                            </p:txEl>
                                          </p:spTgt>
                                        </p:tgtEl>
                                      </p:cBhvr>
                                    </p:animEffect>
                                  </p:childTnLst>
                                </p:cTn>
                              </p:par>
                              <p:par>
                                <p:cTn id="32" presetID="14" presetClass="entr" presetSubtype="10" fill="hold" nodeType="with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randombar(horizontal)">
                                      <p:cBhvr>
                                        <p:cTn id="34" dur="500"/>
                                        <p:tgtEl>
                                          <p:spTgt spid="4">
                                            <p:txEl>
                                              <p:pRg st="3" end="3"/>
                                            </p:txEl>
                                          </p:spTgt>
                                        </p:tgtEl>
                                      </p:cBhvr>
                                    </p:animEffect>
                                  </p:childTnLst>
                                </p:cTn>
                              </p:par>
                              <p:par>
                                <p:cTn id="35" presetID="14" presetClass="entr" presetSubtype="10" fill="hold" nodeType="with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randombar(horizontal)">
                                      <p:cBhvr>
                                        <p:cTn id="3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530" name="Picture 2" descr="Campaign to Encourage People to Get Checked for Cancer Available for DiCE  Members">
            <a:extLst>
              <a:ext uri="{FF2B5EF4-FFF2-40B4-BE49-F238E27FC236}">
                <a16:creationId xmlns:a16="http://schemas.microsoft.com/office/drawing/2014/main" id="{85860D68-0630-582A-E550-67161DB8C7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7085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fade">
                                      <p:cBhvr>
                                        <p:cTn id="7" dur="2000"/>
                                        <p:tgtEl>
                                          <p:spTgt spid="22530"/>
                                        </p:tgtEl>
                                      </p:cBhvr>
                                    </p:animEffect>
                                    <p:anim calcmode="lin" valueType="num">
                                      <p:cBhvr>
                                        <p:cTn id="8" dur="2000" fill="hold"/>
                                        <p:tgtEl>
                                          <p:spTgt spid="22530"/>
                                        </p:tgtEl>
                                        <p:attrNameLst>
                                          <p:attrName>ppt_w</p:attrName>
                                        </p:attrNameLst>
                                      </p:cBhvr>
                                      <p:tavLst>
                                        <p:tav tm="0" fmla="#ppt_w*sin(2.5*pi*$)">
                                          <p:val>
                                            <p:fltVal val="0"/>
                                          </p:val>
                                        </p:tav>
                                        <p:tav tm="100000">
                                          <p:val>
                                            <p:fltVal val="1"/>
                                          </p:val>
                                        </p:tav>
                                      </p:tavLst>
                                    </p:anim>
                                    <p:anim calcmode="lin" valueType="num">
                                      <p:cBhvr>
                                        <p:cTn id="9" dur="2000" fill="hold"/>
                                        <p:tgtEl>
                                          <p:spTgt spid="2253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511" name="Rectangle 21510">
            <a:extLst>
              <a:ext uri="{FF2B5EF4-FFF2-40B4-BE49-F238E27FC236}">
                <a16:creationId xmlns:a16="http://schemas.microsoft.com/office/drawing/2014/main" id="{94C5663A-0CE3-4AEE-B47E-FB68D9EBF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B8A050-1C70-95AD-1B17-9FBE4A9E3114}"/>
              </a:ext>
            </a:extLst>
          </p:cNvPr>
          <p:cNvSpPr>
            <a:spLocks noGrp="1"/>
          </p:cNvSpPr>
          <p:nvPr>
            <p:ph type="title"/>
          </p:nvPr>
        </p:nvSpPr>
        <p:spPr>
          <a:xfrm>
            <a:off x="838201" y="365125"/>
            <a:ext cx="3816095" cy="1807305"/>
          </a:xfrm>
        </p:spPr>
        <p:txBody>
          <a:bodyPr>
            <a:normAutofit/>
          </a:bodyPr>
          <a:lstStyle/>
          <a:p>
            <a:r>
              <a:rPr lang="en-US" dirty="0"/>
              <a:t>Conclusion</a:t>
            </a:r>
            <a:endParaRPr lang="en-AE" dirty="0"/>
          </a:p>
        </p:txBody>
      </p:sp>
      <p:sp>
        <p:nvSpPr>
          <p:cNvPr id="3" name="Content Placeholder 2">
            <a:extLst>
              <a:ext uri="{FF2B5EF4-FFF2-40B4-BE49-F238E27FC236}">
                <a16:creationId xmlns:a16="http://schemas.microsoft.com/office/drawing/2014/main" id="{2D2AE126-E25F-C467-FE72-36E6CB93D79C}"/>
              </a:ext>
            </a:extLst>
          </p:cNvPr>
          <p:cNvSpPr>
            <a:spLocks noGrp="1"/>
          </p:cNvSpPr>
          <p:nvPr>
            <p:ph idx="1"/>
          </p:nvPr>
        </p:nvSpPr>
        <p:spPr>
          <a:xfrm>
            <a:off x="838201" y="2333297"/>
            <a:ext cx="3816096" cy="3843666"/>
          </a:xfrm>
        </p:spPr>
        <p:txBody>
          <a:bodyPr>
            <a:normAutofit/>
          </a:bodyPr>
          <a:lstStyle/>
          <a:p>
            <a:r>
              <a:rPr lang="en-US" sz="2000" dirty="0"/>
              <a:t>This plan shows that anyone—even students—can help make a difference in the lives of cancer patients. By spreading awareness, showing support, and working together, we can create a community where no one feels alone in their fight against cancer.</a:t>
            </a:r>
          </a:p>
          <a:p>
            <a:endParaRPr lang="en-AE" sz="2000" dirty="0"/>
          </a:p>
        </p:txBody>
      </p:sp>
      <p:pic>
        <p:nvPicPr>
          <p:cNvPr id="21506" name="Picture 2" descr="Counselling for Cancer Patients - Why is it Important?">
            <a:extLst>
              <a:ext uri="{FF2B5EF4-FFF2-40B4-BE49-F238E27FC236}">
                <a16:creationId xmlns:a16="http://schemas.microsoft.com/office/drawing/2014/main" id="{8997B9D1-687E-D333-EE0D-553372913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183" r="49233" b="-1"/>
          <a:stretch/>
        </p:blipFill>
        <p:spPr bwMode="auto">
          <a:xfrm>
            <a:off x="4726728" y="10"/>
            <a:ext cx="7472381" cy="6857990"/>
          </a:xfrm>
          <a:custGeom>
            <a:avLst/>
            <a:gdLst/>
            <a:ahLst/>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20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80">
                                          <p:stCondLst>
                                            <p:cond delay="0"/>
                                          </p:stCondLst>
                                        </p:cTn>
                                        <p:tgtEl>
                                          <p:spTgt spid="3">
                                            <p:txEl>
                                              <p:pRg st="0" end="0"/>
                                            </p:txEl>
                                          </p:spTgt>
                                        </p:tgtEl>
                                      </p:cBhvr>
                                    </p:animEffect>
                                    <p:anim calcmode="lin" valueType="num">
                                      <p:cBhvr>
                                        <p:cTn id="13"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3">
                                            <p:txEl>
                                              <p:pRg st="0" end="0"/>
                                            </p:txEl>
                                          </p:spTgt>
                                        </p:tgtEl>
                                      </p:cBhvr>
                                      <p:to x="100000" y="60000"/>
                                    </p:animScale>
                                    <p:animScale>
                                      <p:cBhvr>
                                        <p:cTn id="19" dur="166" decel="50000">
                                          <p:stCondLst>
                                            <p:cond delay="676"/>
                                          </p:stCondLst>
                                        </p:cTn>
                                        <p:tgtEl>
                                          <p:spTgt spid="3">
                                            <p:txEl>
                                              <p:pRg st="0" end="0"/>
                                            </p:txEl>
                                          </p:spTgt>
                                        </p:tgtEl>
                                      </p:cBhvr>
                                      <p:to x="100000" y="100000"/>
                                    </p:animScale>
                                    <p:animScale>
                                      <p:cBhvr>
                                        <p:cTn id="20" dur="26">
                                          <p:stCondLst>
                                            <p:cond delay="1312"/>
                                          </p:stCondLst>
                                        </p:cTn>
                                        <p:tgtEl>
                                          <p:spTgt spid="3">
                                            <p:txEl>
                                              <p:pRg st="0" end="0"/>
                                            </p:txEl>
                                          </p:spTgt>
                                        </p:tgtEl>
                                      </p:cBhvr>
                                      <p:to x="100000" y="80000"/>
                                    </p:animScale>
                                    <p:animScale>
                                      <p:cBhvr>
                                        <p:cTn id="21" dur="166" decel="50000">
                                          <p:stCondLst>
                                            <p:cond delay="1338"/>
                                          </p:stCondLst>
                                        </p:cTn>
                                        <p:tgtEl>
                                          <p:spTgt spid="3">
                                            <p:txEl>
                                              <p:pRg st="0" end="0"/>
                                            </p:txEl>
                                          </p:spTgt>
                                        </p:tgtEl>
                                      </p:cBhvr>
                                      <p:to x="100000" y="100000"/>
                                    </p:animScale>
                                    <p:animScale>
                                      <p:cBhvr>
                                        <p:cTn id="22" dur="26">
                                          <p:stCondLst>
                                            <p:cond delay="1642"/>
                                          </p:stCondLst>
                                        </p:cTn>
                                        <p:tgtEl>
                                          <p:spTgt spid="3">
                                            <p:txEl>
                                              <p:pRg st="0" end="0"/>
                                            </p:txEl>
                                          </p:spTgt>
                                        </p:tgtEl>
                                      </p:cBhvr>
                                      <p:to x="100000" y="90000"/>
                                    </p:animScale>
                                    <p:animScale>
                                      <p:cBhvr>
                                        <p:cTn id="23" dur="166" decel="50000">
                                          <p:stCondLst>
                                            <p:cond delay="1668"/>
                                          </p:stCondLst>
                                        </p:cTn>
                                        <p:tgtEl>
                                          <p:spTgt spid="3">
                                            <p:txEl>
                                              <p:pRg st="0" end="0"/>
                                            </p:txEl>
                                          </p:spTgt>
                                        </p:tgtEl>
                                      </p:cBhvr>
                                      <p:to x="100000" y="100000"/>
                                    </p:animScale>
                                    <p:animScale>
                                      <p:cBhvr>
                                        <p:cTn id="24" dur="26">
                                          <p:stCondLst>
                                            <p:cond delay="1808"/>
                                          </p:stCondLst>
                                        </p:cTn>
                                        <p:tgtEl>
                                          <p:spTgt spid="3">
                                            <p:txEl>
                                              <p:pRg st="0" end="0"/>
                                            </p:txEl>
                                          </p:spTgt>
                                        </p:tgtEl>
                                      </p:cBhvr>
                                      <p:to x="100000" y="95000"/>
                                    </p:animScale>
                                    <p:animScale>
                                      <p:cBhvr>
                                        <p:cTn id="25"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59" name="Rectangle 23558">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554" name="Picture 2" descr="4,400+ Thank You Doctor Stock Photos, Pictures &amp; Royalty-Free Images -  iStock | Covid thank you doctor">
            <a:extLst>
              <a:ext uri="{FF2B5EF4-FFF2-40B4-BE49-F238E27FC236}">
                <a16:creationId xmlns:a16="http://schemas.microsoft.com/office/drawing/2014/main" id="{E2A04049-A95D-0756-807E-0F94562A7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2772" b="1295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3832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D9FC6AC-4A12-4825-8ABE-0732B8EF4D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close-up of a virus&#10;&#10;AI-generated content may be incorrect.">
            <a:extLst>
              <a:ext uri="{FF2B5EF4-FFF2-40B4-BE49-F238E27FC236}">
                <a16:creationId xmlns:a16="http://schemas.microsoft.com/office/drawing/2014/main" id="{71EFCA1E-0567-A259-10C3-FD959B8E4A3C}"/>
              </a:ext>
            </a:extLst>
          </p:cNvPr>
          <p:cNvPicPr>
            <a:picLocks noChangeAspect="1"/>
          </p:cNvPicPr>
          <p:nvPr/>
        </p:nvPicPr>
        <p:blipFill>
          <a:blip r:embed="rId2"/>
          <a:srcRect t="9212" r="1" b="4180"/>
          <a:stretch/>
        </p:blipFill>
        <p:spPr>
          <a:xfrm>
            <a:off x="1" y="10"/>
            <a:ext cx="11862683" cy="6857990"/>
          </a:xfrm>
          <a:custGeom>
            <a:avLst/>
            <a:gdLst/>
            <a:ahLst/>
            <a:cxnLst/>
            <a:rect l="l" t="t" r="r" b="b"/>
            <a:pathLst>
              <a:path w="11862683" h="6858000">
                <a:moveTo>
                  <a:pt x="0" y="0"/>
                </a:moveTo>
                <a:lnTo>
                  <a:pt x="4038600" y="0"/>
                </a:lnTo>
                <a:lnTo>
                  <a:pt x="4114800" y="0"/>
                </a:lnTo>
                <a:lnTo>
                  <a:pt x="4282294" y="0"/>
                </a:lnTo>
                <a:lnTo>
                  <a:pt x="6139260" y="0"/>
                </a:lnTo>
                <a:lnTo>
                  <a:pt x="6362810" y="0"/>
                </a:lnTo>
                <a:lnTo>
                  <a:pt x="7272221" y="0"/>
                </a:lnTo>
                <a:lnTo>
                  <a:pt x="10815342" y="0"/>
                </a:lnTo>
                <a:cubicBezTo>
                  <a:pt x="10709672" y="35571"/>
                  <a:pt x="10607020" y="78255"/>
                  <a:pt x="10501350" y="110269"/>
                </a:cubicBezTo>
                <a:cubicBezTo>
                  <a:pt x="10516447" y="145839"/>
                  <a:pt x="10531542" y="138725"/>
                  <a:pt x="10546639" y="135168"/>
                </a:cubicBezTo>
                <a:cubicBezTo>
                  <a:pt x="10637212" y="120941"/>
                  <a:pt x="10730806" y="110269"/>
                  <a:pt x="10818360" y="71141"/>
                </a:cubicBezTo>
                <a:cubicBezTo>
                  <a:pt x="10839496" y="64027"/>
                  <a:pt x="10863648" y="64027"/>
                  <a:pt x="10872705" y="88927"/>
                </a:cubicBezTo>
                <a:cubicBezTo>
                  <a:pt x="10887801" y="124497"/>
                  <a:pt x="10866668" y="145839"/>
                  <a:pt x="10845532" y="163625"/>
                </a:cubicBezTo>
                <a:cubicBezTo>
                  <a:pt x="10809304" y="195638"/>
                  <a:pt x="10767036" y="188525"/>
                  <a:pt x="10727787" y="192082"/>
                </a:cubicBezTo>
                <a:cubicBezTo>
                  <a:pt x="10619098" y="209867"/>
                  <a:pt x="10567772" y="259665"/>
                  <a:pt x="10543619" y="373491"/>
                </a:cubicBezTo>
                <a:cubicBezTo>
                  <a:pt x="10637212" y="327250"/>
                  <a:pt x="10730806" y="384162"/>
                  <a:pt x="10821380" y="352148"/>
                </a:cubicBezTo>
                <a:cubicBezTo>
                  <a:pt x="10845532" y="345034"/>
                  <a:pt x="10881763" y="355706"/>
                  <a:pt x="10869686" y="394834"/>
                </a:cubicBezTo>
                <a:cubicBezTo>
                  <a:pt x="10857610" y="430405"/>
                  <a:pt x="10818360" y="458860"/>
                  <a:pt x="10887801" y="451747"/>
                </a:cubicBezTo>
                <a:cubicBezTo>
                  <a:pt x="10939127" y="448189"/>
                  <a:pt x="10954222" y="405504"/>
                  <a:pt x="10969318" y="359262"/>
                </a:cubicBezTo>
                <a:cubicBezTo>
                  <a:pt x="10981394" y="334364"/>
                  <a:pt x="11014605" y="320135"/>
                  <a:pt x="11038758" y="334364"/>
                </a:cubicBezTo>
                <a:cubicBezTo>
                  <a:pt x="11068949" y="348592"/>
                  <a:pt x="11059892" y="387720"/>
                  <a:pt x="11059892" y="416176"/>
                </a:cubicBezTo>
                <a:cubicBezTo>
                  <a:pt x="11062912" y="469532"/>
                  <a:pt x="11038758" y="494431"/>
                  <a:pt x="10996491" y="505101"/>
                </a:cubicBezTo>
                <a:cubicBezTo>
                  <a:pt x="10945164" y="519330"/>
                  <a:pt x="10893840" y="537116"/>
                  <a:pt x="10827418" y="558458"/>
                </a:cubicBezTo>
                <a:cubicBezTo>
                  <a:pt x="10899878" y="594028"/>
                  <a:pt x="10954222" y="586915"/>
                  <a:pt x="11008566" y="558458"/>
                </a:cubicBezTo>
                <a:cubicBezTo>
                  <a:pt x="11074988" y="526444"/>
                  <a:pt x="11162542" y="483759"/>
                  <a:pt x="11216886" y="522887"/>
                </a:cubicBezTo>
                <a:cubicBezTo>
                  <a:pt x="11298403" y="579800"/>
                  <a:pt x="11364824" y="544229"/>
                  <a:pt x="11437284" y="533558"/>
                </a:cubicBezTo>
                <a:cubicBezTo>
                  <a:pt x="11588242" y="512216"/>
                  <a:pt x="11494648" y="480203"/>
                  <a:pt x="11645605" y="462417"/>
                </a:cubicBezTo>
                <a:cubicBezTo>
                  <a:pt x="11705988" y="455303"/>
                  <a:pt x="11769390" y="426847"/>
                  <a:pt x="11856944" y="465975"/>
                </a:cubicBezTo>
                <a:cubicBezTo>
                  <a:pt x="11461437" y="672284"/>
                  <a:pt x="11274250" y="658055"/>
                  <a:pt x="10921012" y="910606"/>
                </a:cubicBezTo>
                <a:cubicBezTo>
                  <a:pt x="10936107" y="935506"/>
                  <a:pt x="10951202" y="924835"/>
                  <a:pt x="10966299" y="921277"/>
                </a:cubicBezTo>
                <a:cubicBezTo>
                  <a:pt x="10990452" y="917720"/>
                  <a:pt x="11020644" y="903491"/>
                  <a:pt x="11026682" y="949734"/>
                </a:cubicBezTo>
                <a:cubicBezTo>
                  <a:pt x="11029702" y="985305"/>
                  <a:pt x="11011585" y="1003089"/>
                  <a:pt x="10981394" y="1006647"/>
                </a:cubicBezTo>
                <a:cubicBezTo>
                  <a:pt x="10893840" y="1020875"/>
                  <a:pt x="10815342" y="1070674"/>
                  <a:pt x="10736844" y="1113358"/>
                </a:cubicBezTo>
                <a:cubicBezTo>
                  <a:pt x="10700615" y="1131144"/>
                  <a:pt x="10661366" y="1156043"/>
                  <a:pt x="10676462" y="1220069"/>
                </a:cubicBezTo>
                <a:cubicBezTo>
                  <a:pt x="10706652" y="1237855"/>
                  <a:pt x="10727787" y="1212955"/>
                  <a:pt x="10751940" y="1209399"/>
                </a:cubicBezTo>
                <a:cubicBezTo>
                  <a:pt x="10776093" y="1205842"/>
                  <a:pt x="10833457" y="1220069"/>
                  <a:pt x="10818360" y="1230741"/>
                </a:cubicBezTo>
                <a:cubicBezTo>
                  <a:pt x="10748920" y="1269868"/>
                  <a:pt x="10875724" y="1365909"/>
                  <a:pt x="10791190" y="1365909"/>
                </a:cubicBezTo>
                <a:cubicBezTo>
                  <a:pt x="10652309" y="1365909"/>
                  <a:pt x="10576830" y="1536647"/>
                  <a:pt x="10443988" y="1540204"/>
                </a:cubicBezTo>
                <a:cubicBezTo>
                  <a:pt x="10422854" y="1540204"/>
                  <a:pt x="10413797" y="1572219"/>
                  <a:pt x="10413797" y="1597117"/>
                </a:cubicBezTo>
                <a:cubicBezTo>
                  <a:pt x="10413797" y="1629132"/>
                  <a:pt x="10434930" y="1632688"/>
                  <a:pt x="10456064" y="1636245"/>
                </a:cubicBezTo>
                <a:cubicBezTo>
                  <a:pt x="10489275" y="1639802"/>
                  <a:pt x="10525504" y="1597117"/>
                  <a:pt x="10567772" y="1657587"/>
                </a:cubicBezTo>
                <a:cubicBezTo>
                  <a:pt x="10489275" y="1693158"/>
                  <a:pt x="10407758" y="1728729"/>
                  <a:pt x="10410777" y="1849668"/>
                </a:cubicBezTo>
                <a:cubicBezTo>
                  <a:pt x="10410777" y="1881683"/>
                  <a:pt x="10377566" y="1895910"/>
                  <a:pt x="10353413" y="1903025"/>
                </a:cubicBezTo>
                <a:cubicBezTo>
                  <a:pt x="10311146" y="1917252"/>
                  <a:pt x="10277935" y="1938595"/>
                  <a:pt x="10253782" y="1984836"/>
                </a:cubicBezTo>
                <a:cubicBezTo>
                  <a:pt x="10253782" y="1995507"/>
                  <a:pt x="10253782" y="2002622"/>
                  <a:pt x="10253782" y="2013292"/>
                </a:cubicBezTo>
                <a:cubicBezTo>
                  <a:pt x="10259820" y="2123562"/>
                  <a:pt x="10320202" y="2120004"/>
                  <a:pt x="10386624" y="2102219"/>
                </a:cubicBezTo>
                <a:cubicBezTo>
                  <a:pt x="10465122" y="2080877"/>
                  <a:pt x="10543619" y="2038192"/>
                  <a:pt x="10628156" y="2077320"/>
                </a:cubicBezTo>
                <a:cubicBezTo>
                  <a:pt x="10510408" y="2130676"/>
                  <a:pt x="10380586" y="2134233"/>
                  <a:pt x="10271896" y="2208931"/>
                </a:cubicBezTo>
                <a:cubicBezTo>
                  <a:pt x="10676462" y="2223159"/>
                  <a:pt x="11032720" y="1984836"/>
                  <a:pt x="11425208" y="1892353"/>
                </a:cubicBezTo>
                <a:cubicBezTo>
                  <a:pt x="11413131" y="1952823"/>
                  <a:pt x="11379920" y="1967051"/>
                  <a:pt x="11352748" y="1974165"/>
                </a:cubicBezTo>
                <a:cubicBezTo>
                  <a:pt x="11207830" y="2020407"/>
                  <a:pt x="11081026" y="2112891"/>
                  <a:pt x="10948184" y="2191146"/>
                </a:cubicBezTo>
                <a:cubicBezTo>
                  <a:pt x="10893840" y="2223159"/>
                  <a:pt x="10854590" y="2258731"/>
                  <a:pt x="10833457" y="2326314"/>
                </a:cubicBezTo>
                <a:cubicBezTo>
                  <a:pt x="10815342" y="2390340"/>
                  <a:pt x="10779112" y="2418796"/>
                  <a:pt x="10712690" y="2401012"/>
                </a:cubicBezTo>
                <a:cubicBezTo>
                  <a:pt x="10658346" y="2386784"/>
                  <a:pt x="10600982" y="2393898"/>
                  <a:pt x="10543619" y="2401012"/>
                </a:cubicBezTo>
                <a:cubicBezTo>
                  <a:pt x="10480218" y="2408126"/>
                  <a:pt x="10407758" y="2479267"/>
                  <a:pt x="10422854" y="2518395"/>
                </a:cubicBezTo>
                <a:cubicBezTo>
                  <a:pt x="10453044" y="2582422"/>
                  <a:pt x="10504370" y="2550408"/>
                  <a:pt x="10546639" y="2543294"/>
                </a:cubicBezTo>
                <a:cubicBezTo>
                  <a:pt x="10597964" y="2536181"/>
                  <a:pt x="10691556" y="2518395"/>
                  <a:pt x="10691556" y="2525509"/>
                </a:cubicBezTo>
                <a:cubicBezTo>
                  <a:pt x="10724768" y="2685576"/>
                  <a:pt x="10800246" y="2564636"/>
                  <a:pt x="10854590" y="2564636"/>
                </a:cubicBezTo>
                <a:cubicBezTo>
                  <a:pt x="10905916" y="2564636"/>
                  <a:pt x="10957241" y="2546851"/>
                  <a:pt x="11005548" y="2532623"/>
                </a:cubicBezTo>
                <a:cubicBezTo>
                  <a:pt x="11068949" y="2514837"/>
                  <a:pt x="11126312" y="2546851"/>
                  <a:pt x="11186696" y="2553965"/>
                </a:cubicBezTo>
                <a:cubicBezTo>
                  <a:pt x="11241040" y="2561080"/>
                  <a:pt x="11210850" y="2653563"/>
                  <a:pt x="11244060" y="2692689"/>
                </a:cubicBezTo>
                <a:cubicBezTo>
                  <a:pt x="11250097" y="2703362"/>
                  <a:pt x="11256136" y="2703362"/>
                  <a:pt x="11262174" y="2703362"/>
                </a:cubicBezTo>
                <a:cubicBezTo>
                  <a:pt x="11280289" y="2980812"/>
                  <a:pt x="11597299" y="2913227"/>
                  <a:pt x="11597299" y="2923898"/>
                </a:cubicBezTo>
                <a:cubicBezTo>
                  <a:pt x="11624471" y="2941684"/>
                  <a:pt x="11657682" y="2899000"/>
                  <a:pt x="11690892" y="2941684"/>
                </a:cubicBezTo>
                <a:cubicBezTo>
                  <a:pt x="11548993" y="3137322"/>
                  <a:pt x="11331614" y="3183563"/>
                  <a:pt x="11138390" y="3329402"/>
                </a:cubicBezTo>
                <a:cubicBezTo>
                  <a:pt x="11298403" y="3379202"/>
                  <a:pt x="11391998" y="3208463"/>
                  <a:pt x="11509744" y="3229805"/>
                </a:cubicBezTo>
                <a:cubicBezTo>
                  <a:pt x="11567107" y="3283162"/>
                  <a:pt x="11395016" y="3368530"/>
                  <a:pt x="11561068" y="3393429"/>
                </a:cubicBezTo>
                <a:cubicBezTo>
                  <a:pt x="11488610" y="3439672"/>
                  <a:pt x="11437284" y="3485914"/>
                  <a:pt x="11385959" y="3539269"/>
                </a:cubicBezTo>
                <a:cubicBezTo>
                  <a:pt x="11298403" y="3635309"/>
                  <a:pt x="11280289" y="3699337"/>
                  <a:pt x="11322556" y="3827390"/>
                </a:cubicBezTo>
                <a:cubicBezTo>
                  <a:pt x="11349730" y="3912759"/>
                  <a:pt x="11388978" y="3991015"/>
                  <a:pt x="11352748" y="4090612"/>
                </a:cubicBezTo>
                <a:cubicBezTo>
                  <a:pt x="11328595" y="4158196"/>
                  <a:pt x="11337653" y="4204438"/>
                  <a:pt x="11428226" y="4172424"/>
                </a:cubicBezTo>
                <a:cubicBezTo>
                  <a:pt x="11524840" y="4140411"/>
                  <a:pt x="11561068" y="4200882"/>
                  <a:pt x="11536915" y="4321821"/>
                </a:cubicBezTo>
                <a:cubicBezTo>
                  <a:pt x="11521821" y="4400076"/>
                  <a:pt x="11536915" y="4424975"/>
                  <a:pt x="11603338" y="4414305"/>
                </a:cubicBezTo>
                <a:cubicBezTo>
                  <a:pt x="11675796" y="4403633"/>
                  <a:pt x="11745236" y="4353835"/>
                  <a:pt x="11835811" y="4378734"/>
                </a:cubicBezTo>
                <a:cubicBezTo>
                  <a:pt x="11763352" y="4521016"/>
                  <a:pt x="11609374" y="4478331"/>
                  <a:pt x="11524840" y="4613499"/>
                </a:cubicBezTo>
                <a:cubicBezTo>
                  <a:pt x="11624471" y="4613499"/>
                  <a:pt x="11702969" y="4613499"/>
                  <a:pt x="11775427" y="4585042"/>
                </a:cubicBezTo>
                <a:cubicBezTo>
                  <a:pt x="11805619" y="4574373"/>
                  <a:pt x="11838830" y="4560144"/>
                  <a:pt x="11856944" y="4602828"/>
                </a:cubicBezTo>
                <a:cubicBezTo>
                  <a:pt x="11878080" y="4652628"/>
                  <a:pt x="11835811" y="4670412"/>
                  <a:pt x="11811658" y="4677526"/>
                </a:cubicBezTo>
                <a:cubicBezTo>
                  <a:pt x="11742216" y="4702425"/>
                  <a:pt x="11687874" y="4759339"/>
                  <a:pt x="11627490" y="4805580"/>
                </a:cubicBezTo>
                <a:cubicBezTo>
                  <a:pt x="11497668" y="4905177"/>
                  <a:pt x="11355767" y="4990547"/>
                  <a:pt x="11247078" y="5154171"/>
                </a:cubicBezTo>
                <a:cubicBezTo>
                  <a:pt x="11382940" y="5111487"/>
                  <a:pt x="11485590" y="5011889"/>
                  <a:pt x="11615414" y="4994104"/>
                </a:cubicBezTo>
                <a:cubicBezTo>
                  <a:pt x="11503704" y="5143500"/>
                  <a:pt x="11361806" y="5243097"/>
                  <a:pt x="11228964" y="5353367"/>
                </a:cubicBezTo>
                <a:cubicBezTo>
                  <a:pt x="11189714" y="5385379"/>
                  <a:pt x="11150466" y="5406721"/>
                  <a:pt x="11144428" y="5474306"/>
                </a:cubicBezTo>
                <a:cubicBezTo>
                  <a:pt x="11126312" y="5605917"/>
                  <a:pt x="11078008" y="5712629"/>
                  <a:pt x="10969318" y="5769542"/>
                </a:cubicBezTo>
                <a:cubicBezTo>
                  <a:pt x="10969318" y="5769542"/>
                  <a:pt x="10975356" y="5790884"/>
                  <a:pt x="10978374" y="5801555"/>
                </a:cubicBezTo>
                <a:cubicBezTo>
                  <a:pt x="11044797" y="5805112"/>
                  <a:pt x="11096122" y="5726858"/>
                  <a:pt x="11177639" y="5755314"/>
                </a:cubicBezTo>
                <a:cubicBezTo>
                  <a:pt x="11096122" y="5862025"/>
                  <a:pt x="11029702" y="5954508"/>
                  <a:pt x="10917992" y="6004307"/>
                </a:cubicBezTo>
                <a:cubicBezTo>
                  <a:pt x="10827418" y="6043434"/>
                  <a:pt x="10715710" y="6068335"/>
                  <a:pt x="10649289" y="6196388"/>
                </a:cubicBezTo>
                <a:cubicBezTo>
                  <a:pt x="10724768" y="6221287"/>
                  <a:pt x="10782132" y="6189274"/>
                  <a:pt x="10839496" y="6167932"/>
                </a:cubicBezTo>
                <a:cubicBezTo>
                  <a:pt x="10927050" y="6132361"/>
                  <a:pt x="11014605" y="6093234"/>
                  <a:pt x="11102160" y="6057663"/>
                </a:cubicBezTo>
                <a:cubicBezTo>
                  <a:pt x="11135372" y="6043434"/>
                  <a:pt x="11171600" y="6036320"/>
                  <a:pt x="11192734" y="6100347"/>
                </a:cubicBezTo>
                <a:cubicBezTo>
                  <a:pt x="11081026" y="6114575"/>
                  <a:pt x="11014605" y="6199945"/>
                  <a:pt x="10945164" y="6281757"/>
                </a:cubicBezTo>
                <a:cubicBezTo>
                  <a:pt x="10905916" y="6327999"/>
                  <a:pt x="10872705" y="6388469"/>
                  <a:pt x="10803265" y="6367127"/>
                </a:cubicBezTo>
                <a:cubicBezTo>
                  <a:pt x="10767036" y="6356456"/>
                  <a:pt x="10742882" y="6388469"/>
                  <a:pt x="10745901" y="6431153"/>
                </a:cubicBezTo>
                <a:cubicBezTo>
                  <a:pt x="10760998" y="6580550"/>
                  <a:pt x="10673442" y="6630349"/>
                  <a:pt x="10582868" y="6658805"/>
                </a:cubicBezTo>
                <a:cubicBezTo>
                  <a:pt x="10450026" y="6701489"/>
                  <a:pt x="10332280" y="6786859"/>
                  <a:pt x="10208496" y="6858000"/>
                </a:cubicBezTo>
                <a:lnTo>
                  <a:pt x="7272221" y="6858000"/>
                </a:lnTo>
                <a:lnTo>
                  <a:pt x="6362810" y="6858000"/>
                </a:lnTo>
                <a:lnTo>
                  <a:pt x="6139260" y="6858000"/>
                </a:lnTo>
                <a:lnTo>
                  <a:pt x="4282294" y="6858000"/>
                </a:lnTo>
                <a:lnTo>
                  <a:pt x="4114800" y="6858000"/>
                </a:lnTo>
                <a:lnTo>
                  <a:pt x="4038600" y="6858000"/>
                </a:lnTo>
                <a:lnTo>
                  <a:pt x="0" y="6858000"/>
                </a:lnTo>
                <a:close/>
              </a:path>
            </a:pathLst>
          </a:custGeom>
        </p:spPr>
      </p:pic>
      <p:sp>
        <p:nvSpPr>
          <p:cNvPr id="13" name="Rectangle 12">
            <a:extLst>
              <a:ext uri="{FF2B5EF4-FFF2-40B4-BE49-F238E27FC236}">
                <a16:creationId xmlns:a16="http://schemas.microsoft.com/office/drawing/2014/main" id="{11F79237-80EC-8A7B-C1B3-F5882C0EBD29}"/>
              </a:ext>
            </a:extLst>
          </p:cNvPr>
          <p:cNvSpPr/>
          <p:nvPr/>
        </p:nvSpPr>
        <p:spPr>
          <a:xfrm>
            <a:off x="3998729" y="0"/>
            <a:ext cx="5460149" cy="923330"/>
          </a:xfrm>
          <a:prstGeom prst="rect">
            <a:avLst/>
          </a:prstGeom>
          <a:noFill/>
        </p:spPr>
        <p:txBody>
          <a:bodyPr wrap="none" lIns="91440" tIns="45720" rIns="91440" bIns="45720">
            <a:spAutoFit/>
          </a:bodyPr>
          <a:lstStyle/>
          <a:p>
            <a:pPr algn="ctr"/>
            <a:r>
              <a:rPr lang="en-US" sz="5400" b="1" i="0" dirty="0">
                <a:ln>
                  <a:solidFill>
                    <a:schemeClr val="accent1">
                      <a:lumMod val="75000"/>
                    </a:schemeClr>
                  </a:solidFill>
                </a:ln>
                <a:solidFill>
                  <a:srgbClr val="FFB9DC"/>
                </a:solidFill>
                <a:effectLst/>
              </a:rPr>
              <a:t>INTRODUCTION</a:t>
            </a:r>
            <a:r>
              <a:rPr lang="en-US" sz="5400" b="0" i="0" dirty="0">
                <a:solidFill>
                  <a:srgbClr val="FFB9DC"/>
                </a:solidFill>
                <a:effectLst/>
              </a:rPr>
              <a:t> </a:t>
            </a:r>
            <a:endParaRPr lang="en-US" sz="54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15" name="TextBox 14">
            <a:extLst>
              <a:ext uri="{FF2B5EF4-FFF2-40B4-BE49-F238E27FC236}">
                <a16:creationId xmlns:a16="http://schemas.microsoft.com/office/drawing/2014/main" id="{6563469B-04C8-1D6B-92B3-32B9DA3FE9AD}"/>
              </a:ext>
            </a:extLst>
          </p:cNvPr>
          <p:cNvSpPr txBox="1"/>
          <p:nvPr/>
        </p:nvSpPr>
        <p:spPr>
          <a:xfrm>
            <a:off x="0" y="3882452"/>
            <a:ext cx="5713116" cy="3108543"/>
          </a:xfrm>
          <a:prstGeom prst="rect">
            <a:avLst/>
          </a:prstGeom>
          <a:noFill/>
        </p:spPr>
        <p:txBody>
          <a:bodyPr wrap="square">
            <a:spAutoFit/>
          </a:bodyPr>
          <a:lstStyle/>
          <a:p>
            <a:r>
              <a:rPr lang="en-US" sz="2800" b="0" i="0" dirty="0">
                <a:solidFill>
                  <a:schemeClr val="accent4">
                    <a:lumMod val="50000"/>
                  </a:schemeClr>
                </a:solidFill>
                <a:effectLst/>
                <a:latin typeface="Agency FB" panose="020B0503020202020204" pitchFamily="34" charset="0"/>
              </a:rPr>
              <a:t>Cancer is a serious illness that affects not just the body, but also the mind and emotions of the person who has it. Many people in our community are battling cancer and need support. This plan is about spreading awareness and helping cancer patients feel seen, supported, and cared for.</a:t>
            </a:r>
            <a:endParaRPr lang="en-AE" sz="2800" dirty="0">
              <a:solidFill>
                <a:schemeClr val="accent4">
                  <a:lumMod val="50000"/>
                </a:schemeClr>
              </a:solidFill>
              <a:latin typeface="Agency FB" panose="020B0503020202020204" pitchFamily="34" charset="0"/>
            </a:endParaRPr>
          </a:p>
        </p:txBody>
      </p:sp>
    </p:spTree>
    <p:extLst>
      <p:ext uri="{BB962C8B-B14F-4D97-AF65-F5344CB8AC3E}">
        <p14:creationId xmlns:p14="http://schemas.microsoft.com/office/powerpoint/2010/main" val="226217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1" name="Picture 3" descr="CLOSE THE CARE GAP. WORLD CANCER DAY 2022-2024 THEME. - Uganda Charity  Organization - Help a Child in Uganda">
            <a:extLst>
              <a:ext uri="{FF2B5EF4-FFF2-40B4-BE49-F238E27FC236}">
                <a16:creationId xmlns:a16="http://schemas.microsoft.com/office/drawing/2014/main" id="{6A8FE88E-1441-52A6-05B9-FE0948F49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1874" r="1" b="28984"/>
          <a:stretch/>
        </p:blipFill>
        <p:spPr bwMode="auto">
          <a:xfrm>
            <a:off x="1277731" y="643467"/>
            <a:ext cx="9636537"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611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1000"/>
                                        <p:tgtEl>
                                          <p:spTgt spid="2051"/>
                                        </p:tgtEl>
                                      </p:cBhvr>
                                    </p:animEffect>
                                    <p:anim calcmode="lin" valueType="num">
                                      <p:cBhvr>
                                        <p:cTn id="8" dur="1000" fill="hold"/>
                                        <p:tgtEl>
                                          <p:spTgt spid="2051"/>
                                        </p:tgtEl>
                                        <p:attrNameLst>
                                          <p:attrName>ppt_x</p:attrName>
                                        </p:attrNameLst>
                                      </p:cBhvr>
                                      <p:tavLst>
                                        <p:tav tm="0">
                                          <p:val>
                                            <p:strVal val="#ppt_x"/>
                                          </p:val>
                                        </p:tav>
                                        <p:tav tm="100000">
                                          <p:val>
                                            <p:strVal val="#ppt_x"/>
                                          </p:val>
                                        </p:tav>
                                      </p:tavLst>
                                    </p:anim>
                                    <p:anim calcmode="lin" valueType="num">
                                      <p:cBhvr>
                                        <p:cTn id="9"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2D356-328B-F7FC-AA7C-F01828399C28}"/>
              </a:ext>
            </a:extLst>
          </p:cNvPr>
          <p:cNvSpPr>
            <a:spLocks noGrp="1"/>
          </p:cNvSpPr>
          <p:nvPr>
            <p:ph type="title"/>
          </p:nvPr>
        </p:nvSpPr>
        <p:spPr/>
        <p:txBody>
          <a:bodyPr>
            <a:noAutofit/>
          </a:bodyPr>
          <a:lstStyle/>
          <a:p>
            <a:r>
              <a:rPr lang="en-US" sz="2000" b="0" i="0" dirty="0">
                <a:solidFill>
                  <a:srgbClr val="2B2B2B"/>
                </a:solidFill>
                <a:effectLst/>
              </a:rPr>
              <a:t>Teach people about cancer and the importance of early detection.</a:t>
            </a:r>
            <a:br>
              <a:rPr lang="en-US" sz="2000" dirty="0"/>
            </a:br>
            <a:r>
              <a:rPr lang="en-US" sz="2000" b="0" i="0" dirty="0">
                <a:solidFill>
                  <a:srgbClr val="2B2B2B"/>
                </a:solidFill>
                <a:effectLst/>
                <a:latin typeface="YAFdJjTk5UU 0"/>
              </a:rPr>
              <a:t>.</a:t>
            </a:r>
            <a:br>
              <a:rPr lang="en-US" sz="2000" dirty="0">
                <a:solidFill>
                  <a:srgbClr val="2B2B2B"/>
                </a:solidFill>
                <a:effectLst/>
                <a:latin typeface="YAFdJjTk5UU 0"/>
              </a:rPr>
            </a:br>
            <a:r>
              <a:rPr lang="en-US" sz="2000" b="0" i="0" dirty="0">
                <a:solidFill>
                  <a:srgbClr val="2B2B2B"/>
                </a:solidFill>
                <a:effectLst/>
              </a:rPr>
              <a:t>Encourage the community to be kind, helpful, and informed</a:t>
            </a:r>
            <a:r>
              <a:rPr lang="en-US" sz="2400" b="0" i="0" dirty="0">
                <a:solidFill>
                  <a:srgbClr val="2B2B2B"/>
                </a:solidFill>
                <a:effectLst/>
              </a:rPr>
              <a:t>.</a:t>
            </a:r>
            <a:endParaRPr lang="en-AE" sz="2400" dirty="0"/>
          </a:p>
        </p:txBody>
      </p:sp>
      <p:sp>
        <p:nvSpPr>
          <p:cNvPr id="3" name="Content Placeholder 2">
            <a:extLst>
              <a:ext uri="{FF2B5EF4-FFF2-40B4-BE49-F238E27FC236}">
                <a16:creationId xmlns:a16="http://schemas.microsoft.com/office/drawing/2014/main" id="{8EAD1A1F-6589-F1D6-B98E-24FB2C0B598A}"/>
              </a:ext>
            </a:extLst>
          </p:cNvPr>
          <p:cNvSpPr>
            <a:spLocks noGrp="1"/>
          </p:cNvSpPr>
          <p:nvPr>
            <p:ph idx="1"/>
          </p:nvPr>
        </p:nvSpPr>
        <p:spPr/>
        <p:txBody>
          <a:bodyPr/>
          <a:lstStyle/>
          <a:p>
            <a:r>
              <a:rPr lang="en-US" b="1" i="1" dirty="0">
                <a:solidFill>
                  <a:schemeClr val="accent1">
                    <a:lumMod val="75000"/>
                  </a:schemeClr>
                </a:solidFill>
                <a:latin typeface="Agency FB" panose="020B0503020202020204" pitchFamily="34" charset="0"/>
              </a:rPr>
              <a:t>OBJECTIVES AND GOALS </a:t>
            </a:r>
            <a:endParaRPr lang="en-AE" b="1" i="1" dirty="0">
              <a:solidFill>
                <a:schemeClr val="accent1">
                  <a:lumMod val="75000"/>
                </a:schemeClr>
              </a:solidFill>
              <a:latin typeface="Agency FB" panose="020B0503020202020204" pitchFamily="34" charset="0"/>
            </a:endParaRPr>
          </a:p>
        </p:txBody>
      </p:sp>
      <p:sp>
        <p:nvSpPr>
          <p:cNvPr id="4" name="Text Placeholder 3">
            <a:extLst>
              <a:ext uri="{FF2B5EF4-FFF2-40B4-BE49-F238E27FC236}">
                <a16:creationId xmlns:a16="http://schemas.microsoft.com/office/drawing/2014/main" id="{D254F589-B7D0-1126-20D4-A3BA77710012}"/>
              </a:ext>
            </a:extLst>
          </p:cNvPr>
          <p:cNvSpPr>
            <a:spLocks noGrp="1"/>
          </p:cNvSpPr>
          <p:nvPr>
            <p:ph type="body" sz="half" idx="2"/>
          </p:nvPr>
        </p:nvSpPr>
        <p:spPr/>
        <p:txBody>
          <a:bodyPr>
            <a:normAutofit fontScale="92500" lnSpcReduction="20000"/>
          </a:bodyPr>
          <a:lstStyle/>
          <a:p>
            <a:pPr>
              <a:buFont typeface="Arial" panose="020B0604020202020204" pitchFamily="34" charset="0"/>
              <a:buChar char="•"/>
            </a:pPr>
            <a:endParaRPr lang="en-US" dirty="0"/>
          </a:p>
          <a:p>
            <a:r>
              <a:rPr lang="en-US" sz="2400" b="0" i="0" dirty="0">
                <a:solidFill>
                  <a:srgbClr val="2B2B2B"/>
                </a:solidFill>
                <a:effectLst/>
              </a:rPr>
              <a:t>Help cancer patients and their families feel supported.</a:t>
            </a:r>
          </a:p>
          <a:p>
            <a:endParaRPr lang="en-US" sz="2400" dirty="0"/>
          </a:p>
          <a:p>
            <a:r>
              <a:rPr lang="en-US" sz="2400" b="0" i="0" dirty="0">
                <a:solidFill>
                  <a:srgbClr val="2B2B2B"/>
                </a:solidFill>
                <a:effectLst/>
              </a:rPr>
              <a:t>Share information about local help and resources.</a:t>
            </a:r>
            <a:endParaRPr lang="en-US" sz="2400" dirty="0"/>
          </a:p>
          <a:p>
            <a:endParaRPr lang="en-AE" dirty="0"/>
          </a:p>
        </p:txBody>
      </p:sp>
    </p:spTree>
    <p:extLst>
      <p:ext uri="{BB962C8B-B14F-4D97-AF65-F5344CB8AC3E}">
        <p14:creationId xmlns:p14="http://schemas.microsoft.com/office/powerpoint/2010/main" val="1840822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randombar(horizontal)">
                                      <p:cBhvr>
                                        <p:cTn id="7" dur="500"/>
                                        <p:tgtEl>
                                          <p:spTgt spid="4">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0" dur="500"/>
                                        <p:tgtEl>
                                          <p:spTgt spid="4">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ppt_w</p:attrName>
                                        </p:attrNameLst>
                                      </p:cBhvr>
                                      <p:tavLst>
                                        <p:tav tm="0">
                                          <p:val>
                                            <p:fltVal val="0"/>
                                          </p:val>
                                        </p:tav>
                                        <p:tav tm="100000">
                                          <p:val>
                                            <p:strVal val="#ppt_w"/>
                                          </p:val>
                                        </p:tav>
                                      </p:tavLst>
                                    </p:anim>
                                    <p:anim calcmode="lin" valueType="num">
                                      <p:cBhvr>
                                        <p:cTn id="16" dur="1000" fill="hold"/>
                                        <p:tgtEl>
                                          <p:spTgt spid="2"/>
                                        </p:tgtEl>
                                        <p:attrNameLst>
                                          <p:attrName>ppt_h</p:attrName>
                                        </p:attrNameLst>
                                      </p:cBhvr>
                                      <p:tavLst>
                                        <p:tav tm="0">
                                          <p:val>
                                            <p:fltVal val="0"/>
                                          </p:val>
                                        </p:tav>
                                        <p:tav tm="100000">
                                          <p:val>
                                            <p:strVal val="#ppt_h"/>
                                          </p:val>
                                        </p:tav>
                                      </p:tavLst>
                                    </p:anim>
                                    <p:anim calcmode="lin" valueType="num">
                                      <p:cBhvr>
                                        <p:cTn id="17" dur="1000" fill="hold"/>
                                        <p:tgtEl>
                                          <p:spTgt spid="2"/>
                                        </p:tgtEl>
                                        <p:attrNameLst>
                                          <p:attrName>style.rotation</p:attrName>
                                        </p:attrNameLst>
                                      </p:cBhvr>
                                      <p:tavLst>
                                        <p:tav tm="0">
                                          <p:val>
                                            <p:fltVal val="90"/>
                                          </p:val>
                                        </p:tav>
                                        <p:tav tm="100000">
                                          <p:val>
                                            <p:fltVal val="0"/>
                                          </p:val>
                                        </p:tav>
                                      </p:tavLst>
                                    </p:anim>
                                    <p:animEffect transition="in" filter="fade">
                                      <p:cBhvr>
                                        <p:cTn id="18" dur="10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animEffect transition="in" filter="fade">
                                      <p:cBhvr>
                                        <p:cTn id="23" dur="1000"/>
                                        <p:tgtEl>
                                          <p:spTgt spid="3">
                                            <p:txEl>
                                              <p:pRg st="0" end="0"/>
                                            </p:txEl>
                                          </p:spTgt>
                                        </p:tgtEl>
                                      </p:cBhvr>
                                    </p:animEffect>
                                    <p:anim calcmode="lin" valueType="num">
                                      <p:cBhvr>
                                        <p:cTn id="24"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9" name="Freeform: Shape 4108">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104" name="Picture 8" descr="Community Archives - Page 2 of 6 - Cancer Care Specialists of IL">
            <a:extLst>
              <a:ext uri="{FF2B5EF4-FFF2-40B4-BE49-F238E27FC236}">
                <a16:creationId xmlns:a16="http://schemas.microsoft.com/office/drawing/2014/main" id="{47666E91-82CE-F28E-C096-31DFA61019E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descr="UnitedByUnique: A People-Centered Approach to Cancer Care">
            <a:extLst>
              <a:ext uri="{FF2B5EF4-FFF2-40B4-BE49-F238E27FC236}">
                <a16:creationId xmlns:a16="http://schemas.microsoft.com/office/drawing/2014/main" id="{7F922D68-B05A-6FB6-6085-25897111680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3" name="AutoShape 4" descr="UnitedByUnique: A People-Centered Approach to Cancer Care">
            <a:extLst>
              <a:ext uri="{FF2B5EF4-FFF2-40B4-BE49-F238E27FC236}">
                <a16:creationId xmlns:a16="http://schemas.microsoft.com/office/drawing/2014/main" id="{BB872660-09EC-16DC-19B0-27F49BFAD71C}"/>
              </a:ext>
            </a:extLst>
          </p:cNvPr>
          <p:cNvSpPr>
            <a:spLocks noChangeAspect="1" noChangeArrowheads="1"/>
          </p:cNvSpPr>
          <p:nvPr/>
        </p:nvSpPr>
        <p:spPr bwMode="auto">
          <a:xfrm>
            <a:off x="6095999" y="-123669"/>
            <a:ext cx="3857469" cy="385746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4" name="AutoShape 6" descr="UnitedByUnique: A People-Centered Approach to Cancer Care">
            <a:extLst>
              <a:ext uri="{FF2B5EF4-FFF2-40B4-BE49-F238E27FC236}">
                <a16:creationId xmlns:a16="http://schemas.microsoft.com/office/drawing/2014/main" id="{553A023C-6484-8491-44C9-8A849926778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Tree>
    <p:extLst>
      <p:ext uri="{BB962C8B-B14F-4D97-AF65-F5344CB8AC3E}">
        <p14:creationId xmlns:p14="http://schemas.microsoft.com/office/powerpoint/2010/main" val="244931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104"/>
                                        </p:tgtEl>
                                        <p:attrNameLst>
                                          <p:attrName>style.visibility</p:attrName>
                                        </p:attrNameLst>
                                      </p:cBhvr>
                                      <p:to>
                                        <p:strVal val="visible"/>
                                      </p:to>
                                    </p:set>
                                    <p:animEffect transition="in" filter="barn(inVertical)">
                                      <p:cBhvr>
                                        <p:cTn id="7" dur="500"/>
                                        <p:tgtEl>
                                          <p:spTgt spid="4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4CD457-E37B-4177-94C9-92C24E732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reast Cancer - Awareness and Screening at a Younger Age is Key">
            <a:extLst>
              <a:ext uri="{FF2B5EF4-FFF2-40B4-BE49-F238E27FC236}">
                <a16:creationId xmlns:a16="http://schemas.microsoft.com/office/drawing/2014/main" id="{BAC527D2-8039-5507-94C0-0339C2C76B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5959" b="425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2" descr="Early Detection is Power: What Every Young Woman Needs to Know About Breast  Cancer - News18">
            <a:extLst>
              <a:ext uri="{FF2B5EF4-FFF2-40B4-BE49-F238E27FC236}">
                <a16:creationId xmlns:a16="http://schemas.microsoft.com/office/drawing/2014/main" id="{48A2D738-5518-3EDD-6E19-345DECDECE3D}"/>
              </a:ext>
            </a:extLst>
          </p:cNvPr>
          <p:cNvSpPr>
            <a:spLocks noChangeAspect="1" noChangeArrowheads="1"/>
          </p:cNvSpPr>
          <p:nvPr/>
        </p:nvSpPr>
        <p:spPr bwMode="auto">
          <a:xfrm>
            <a:off x="5905245" y="3276600"/>
            <a:ext cx="381559" cy="3360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AE"/>
          </a:p>
        </p:txBody>
      </p:sp>
      <p:sp>
        <p:nvSpPr>
          <p:cNvPr id="6" name="TextBox 5">
            <a:extLst>
              <a:ext uri="{FF2B5EF4-FFF2-40B4-BE49-F238E27FC236}">
                <a16:creationId xmlns:a16="http://schemas.microsoft.com/office/drawing/2014/main" id="{4F7D6455-D309-C93A-18A3-D48730B138B5}"/>
              </a:ext>
            </a:extLst>
          </p:cNvPr>
          <p:cNvSpPr txBox="1"/>
          <p:nvPr/>
        </p:nvSpPr>
        <p:spPr>
          <a:xfrm>
            <a:off x="-103956" y="31230"/>
            <a:ext cx="6198432" cy="1569660"/>
          </a:xfrm>
          <a:prstGeom prst="rect">
            <a:avLst/>
          </a:prstGeom>
          <a:noFill/>
        </p:spPr>
        <p:txBody>
          <a:bodyPr wrap="square">
            <a:spAutoFit/>
          </a:bodyPr>
          <a:lstStyle/>
          <a:p>
            <a:r>
              <a:rPr lang="en-US" sz="4800" b="1" i="1" dirty="0">
                <a:solidFill>
                  <a:schemeClr val="accent1">
                    <a:lumMod val="75000"/>
                  </a:schemeClr>
                </a:solidFill>
                <a:effectLst/>
                <a:latin typeface="Amasis MT Pro Black" panose="020F0502020204030204" pitchFamily="18" charset="0"/>
              </a:rPr>
              <a:t>WHO WE WANT TO REACH </a:t>
            </a:r>
            <a:endParaRPr lang="en-AE" sz="4800" b="1" i="1" dirty="0">
              <a:solidFill>
                <a:schemeClr val="accent1">
                  <a:lumMod val="75000"/>
                </a:schemeClr>
              </a:solidFill>
              <a:latin typeface="Amasis MT Pro Black" panose="020F0502020204030204" pitchFamily="18" charset="0"/>
            </a:endParaRPr>
          </a:p>
        </p:txBody>
      </p:sp>
      <p:sp>
        <p:nvSpPr>
          <p:cNvPr id="8" name="TextBox 7">
            <a:extLst>
              <a:ext uri="{FF2B5EF4-FFF2-40B4-BE49-F238E27FC236}">
                <a16:creationId xmlns:a16="http://schemas.microsoft.com/office/drawing/2014/main" id="{2965FFC1-A9D1-DD26-05DB-7445C5E3842E}"/>
              </a:ext>
            </a:extLst>
          </p:cNvPr>
          <p:cNvSpPr txBox="1"/>
          <p:nvPr/>
        </p:nvSpPr>
        <p:spPr>
          <a:xfrm>
            <a:off x="3296038" y="3782799"/>
            <a:ext cx="8892914" cy="3011081"/>
          </a:xfrm>
          <a:prstGeom prst="rect">
            <a:avLst/>
          </a:prstGeom>
          <a:noFill/>
        </p:spPr>
        <p:txBody>
          <a:bodyPr wrap="square">
            <a:spAutoFit/>
          </a:bodyPr>
          <a:lstStyle/>
          <a:p>
            <a:pPr>
              <a:lnSpc>
                <a:spcPts val="2625"/>
              </a:lnSpc>
              <a:buNone/>
            </a:pPr>
            <a:endParaRPr lang="en-US" sz="2800" b="1" i="1" dirty="0">
              <a:solidFill>
                <a:schemeClr val="accent1">
                  <a:lumMod val="60000"/>
                  <a:lumOff val="40000"/>
                </a:schemeClr>
              </a:solidFill>
              <a:effectLst/>
              <a:latin typeface="YAFdJjTk5UU 0"/>
            </a:endParaRPr>
          </a:p>
          <a:p>
            <a:pPr>
              <a:buFont typeface="Arial" panose="020B0604020202020204" pitchFamily="34" charset="0"/>
              <a:buChar char="•"/>
            </a:pPr>
            <a:r>
              <a:rPr lang="en-US" sz="2800" b="1" i="1" dirty="0">
                <a:solidFill>
                  <a:schemeClr val="accent1">
                    <a:lumMod val="60000"/>
                    <a:lumOff val="40000"/>
                  </a:schemeClr>
                </a:solidFill>
                <a:effectLst/>
              </a:rPr>
              <a:t>Everyone in the community (kids, adults, seniors)</a:t>
            </a:r>
            <a:endParaRPr lang="en-US" sz="2800" b="1" i="1" dirty="0">
              <a:solidFill>
                <a:schemeClr val="accent1">
                  <a:lumMod val="60000"/>
                  <a:lumOff val="40000"/>
                </a:schemeClr>
              </a:solidFill>
            </a:endParaRPr>
          </a:p>
          <a:p>
            <a:pPr>
              <a:buFont typeface="Arial" panose="020B0604020202020204" pitchFamily="34" charset="0"/>
              <a:buChar char="•"/>
            </a:pPr>
            <a:r>
              <a:rPr lang="en-US" sz="2800" b="1" i="1" dirty="0">
                <a:solidFill>
                  <a:schemeClr val="accent1">
                    <a:lumMod val="60000"/>
                    <a:lumOff val="40000"/>
                  </a:schemeClr>
                </a:solidFill>
                <a:effectLst/>
              </a:rPr>
              <a:t>People with cancer and their families</a:t>
            </a:r>
            <a:endParaRPr lang="en-US" sz="2800" b="1" i="1" dirty="0">
              <a:solidFill>
                <a:schemeClr val="accent1">
                  <a:lumMod val="60000"/>
                  <a:lumOff val="40000"/>
                </a:schemeClr>
              </a:solidFill>
            </a:endParaRPr>
          </a:p>
          <a:p>
            <a:pPr>
              <a:buFont typeface="Arial" panose="020B0604020202020204" pitchFamily="34" charset="0"/>
              <a:buChar char="•"/>
            </a:pPr>
            <a:r>
              <a:rPr lang="en-US" sz="2800" b="1" i="1" dirty="0">
                <a:solidFill>
                  <a:schemeClr val="accent1">
                    <a:lumMod val="60000"/>
                    <a:lumOff val="40000"/>
                  </a:schemeClr>
                </a:solidFill>
                <a:effectLst/>
              </a:rPr>
              <a:t>Doctors and nurses</a:t>
            </a:r>
            <a:endParaRPr lang="en-US" sz="2800" b="1" i="1" dirty="0">
              <a:solidFill>
                <a:schemeClr val="accent1">
                  <a:lumMod val="60000"/>
                  <a:lumOff val="40000"/>
                </a:schemeClr>
              </a:solidFill>
            </a:endParaRPr>
          </a:p>
          <a:p>
            <a:pPr>
              <a:buFont typeface="Arial" panose="020B0604020202020204" pitchFamily="34" charset="0"/>
              <a:buChar char="•"/>
            </a:pPr>
            <a:r>
              <a:rPr lang="en-US" sz="2800" b="1" i="1" dirty="0">
                <a:solidFill>
                  <a:schemeClr val="accent1">
                    <a:lumMod val="60000"/>
                    <a:lumOff val="40000"/>
                  </a:schemeClr>
                </a:solidFill>
                <a:effectLst/>
              </a:rPr>
              <a:t>Schools and teachers</a:t>
            </a:r>
            <a:endParaRPr lang="en-US" sz="2800" b="1" i="1" dirty="0">
              <a:solidFill>
                <a:schemeClr val="accent1">
                  <a:lumMod val="60000"/>
                  <a:lumOff val="40000"/>
                </a:schemeClr>
              </a:solidFill>
            </a:endParaRPr>
          </a:p>
          <a:p>
            <a:pPr>
              <a:buFont typeface="Arial" panose="020B0604020202020204" pitchFamily="34" charset="0"/>
              <a:buChar char="•"/>
            </a:pPr>
            <a:r>
              <a:rPr lang="en-US" sz="2800" b="1" i="1" dirty="0">
                <a:solidFill>
                  <a:schemeClr val="accent1">
                    <a:lumMod val="60000"/>
                    <a:lumOff val="40000"/>
                  </a:schemeClr>
                </a:solidFill>
                <a:effectLst/>
              </a:rPr>
              <a:t>Local businesses</a:t>
            </a:r>
            <a:endParaRPr lang="en-US" sz="2800" b="1" i="1" dirty="0">
              <a:solidFill>
                <a:schemeClr val="accent1">
                  <a:lumMod val="60000"/>
                  <a:lumOff val="40000"/>
                </a:schemeClr>
              </a:solidFill>
            </a:endParaRPr>
          </a:p>
          <a:p>
            <a:pPr>
              <a:buFont typeface="Arial" panose="020B0604020202020204" pitchFamily="34" charset="0"/>
              <a:buChar char="•"/>
            </a:pPr>
            <a:r>
              <a:rPr lang="en-US" sz="2800" b="1" i="1" dirty="0">
                <a:solidFill>
                  <a:schemeClr val="accent1">
                    <a:lumMod val="60000"/>
                    <a:lumOff val="40000"/>
                  </a:schemeClr>
                </a:solidFill>
                <a:effectLst/>
              </a:rPr>
              <a:t>Religious groups</a:t>
            </a:r>
            <a:endParaRPr lang="en-US" sz="2800" b="1" i="1" dirty="0">
              <a:solidFill>
                <a:schemeClr val="accent1">
                  <a:lumMod val="60000"/>
                  <a:lumOff val="40000"/>
                </a:schemeClr>
              </a:solidFill>
            </a:endParaRPr>
          </a:p>
        </p:txBody>
      </p:sp>
    </p:spTree>
    <p:extLst>
      <p:ext uri="{BB962C8B-B14F-4D97-AF65-F5344CB8AC3E}">
        <p14:creationId xmlns:p14="http://schemas.microsoft.com/office/powerpoint/2010/main" val="97483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wipe(down)">
                                      <p:cBhvr>
                                        <p:cTn id="20" dur="500"/>
                                        <p:tgtEl>
                                          <p:spTgt spid="8">
                                            <p:txEl>
                                              <p:pRg st="1" end="1"/>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animEffect transition="in" filter="wipe(down)">
                                      <p:cBhvr>
                                        <p:cTn id="23" dur="500"/>
                                        <p:tgtEl>
                                          <p:spTgt spid="8">
                                            <p:txEl>
                                              <p:pRg st="2" end="2"/>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wipe(down)">
                                      <p:cBhvr>
                                        <p:cTn id="26" dur="500"/>
                                        <p:tgtEl>
                                          <p:spTgt spid="8">
                                            <p:txEl>
                                              <p:pRg st="3" end="3"/>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animEffect transition="in" filter="wipe(down)">
                                      <p:cBhvr>
                                        <p:cTn id="29" dur="500"/>
                                        <p:tgtEl>
                                          <p:spTgt spid="8">
                                            <p:txEl>
                                              <p:pRg st="4" end="4"/>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wipe(down)">
                                      <p:cBhvr>
                                        <p:cTn id="32" dur="500"/>
                                        <p:tgtEl>
                                          <p:spTgt spid="8">
                                            <p:txEl>
                                              <p:pRg st="5" end="5"/>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8">
                                            <p:txEl>
                                              <p:pRg st="6" end="6"/>
                                            </p:txEl>
                                          </p:spTgt>
                                        </p:tgtEl>
                                        <p:attrNameLst>
                                          <p:attrName>style.visibility</p:attrName>
                                        </p:attrNameLst>
                                      </p:cBhvr>
                                      <p:to>
                                        <p:strVal val="visible"/>
                                      </p:to>
                                    </p:set>
                                    <p:animEffect transition="in" filter="wipe(down)">
                                      <p:cBhvr>
                                        <p:cTn id="35"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100 Comforting Messages and Words for Someone with Cancer - Parade">
            <a:extLst>
              <a:ext uri="{FF2B5EF4-FFF2-40B4-BE49-F238E27FC236}">
                <a16:creationId xmlns:a16="http://schemas.microsoft.com/office/drawing/2014/main" id="{E63477B5-623E-1B59-ECD2-2D0FD76478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96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down)">
                                      <p:cBhvr>
                                        <p:cTn id="7" dur="580">
                                          <p:stCondLst>
                                            <p:cond delay="0"/>
                                          </p:stCondLst>
                                        </p:cTn>
                                        <p:tgtEl>
                                          <p:spTgt spid="6146"/>
                                        </p:tgtEl>
                                      </p:cBhvr>
                                    </p:animEffect>
                                    <p:anim calcmode="lin" valueType="num">
                                      <p:cBhvr>
                                        <p:cTn id="8" dur="1822" tmFilter="0,0; 0.14,0.36; 0.43,0.73; 0.71,0.91; 1.0,1.0">
                                          <p:stCondLst>
                                            <p:cond delay="0"/>
                                          </p:stCondLst>
                                        </p:cTn>
                                        <p:tgtEl>
                                          <p:spTgt spid="614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14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14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14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146"/>
                                        </p:tgtEl>
                                        <p:attrNameLst>
                                          <p:attrName>ppt_y</p:attrName>
                                        </p:attrNameLst>
                                      </p:cBhvr>
                                      <p:tavLst>
                                        <p:tav tm="0" fmla="#ppt_y-sin(pi*$)/81">
                                          <p:val>
                                            <p:fltVal val="0"/>
                                          </p:val>
                                        </p:tav>
                                        <p:tav tm="100000">
                                          <p:val>
                                            <p:fltVal val="1"/>
                                          </p:val>
                                        </p:tav>
                                      </p:tavLst>
                                    </p:anim>
                                    <p:animScale>
                                      <p:cBhvr>
                                        <p:cTn id="13" dur="26">
                                          <p:stCondLst>
                                            <p:cond delay="650"/>
                                          </p:stCondLst>
                                        </p:cTn>
                                        <p:tgtEl>
                                          <p:spTgt spid="6146"/>
                                        </p:tgtEl>
                                      </p:cBhvr>
                                      <p:to x="100000" y="60000"/>
                                    </p:animScale>
                                    <p:animScale>
                                      <p:cBhvr>
                                        <p:cTn id="14" dur="166" decel="50000">
                                          <p:stCondLst>
                                            <p:cond delay="676"/>
                                          </p:stCondLst>
                                        </p:cTn>
                                        <p:tgtEl>
                                          <p:spTgt spid="6146"/>
                                        </p:tgtEl>
                                      </p:cBhvr>
                                      <p:to x="100000" y="100000"/>
                                    </p:animScale>
                                    <p:animScale>
                                      <p:cBhvr>
                                        <p:cTn id="15" dur="26">
                                          <p:stCondLst>
                                            <p:cond delay="1312"/>
                                          </p:stCondLst>
                                        </p:cTn>
                                        <p:tgtEl>
                                          <p:spTgt spid="6146"/>
                                        </p:tgtEl>
                                      </p:cBhvr>
                                      <p:to x="100000" y="80000"/>
                                    </p:animScale>
                                    <p:animScale>
                                      <p:cBhvr>
                                        <p:cTn id="16" dur="166" decel="50000">
                                          <p:stCondLst>
                                            <p:cond delay="1338"/>
                                          </p:stCondLst>
                                        </p:cTn>
                                        <p:tgtEl>
                                          <p:spTgt spid="6146"/>
                                        </p:tgtEl>
                                      </p:cBhvr>
                                      <p:to x="100000" y="100000"/>
                                    </p:animScale>
                                    <p:animScale>
                                      <p:cBhvr>
                                        <p:cTn id="17" dur="26">
                                          <p:stCondLst>
                                            <p:cond delay="1642"/>
                                          </p:stCondLst>
                                        </p:cTn>
                                        <p:tgtEl>
                                          <p:spTgt spid="6146"/>
                                        </p:tgtEl>
                                      </p:cBhvr>
                                      <p:to x="100000" y="90000"/>
                                    </p:animScale>
                                    <p:animScale>
                                      <p:cBhvr>
                                        <p:cTn id="18" dur="166" decel="50000">
                                          <p:stCondLst>
                                            <p:cond delay="1668"/>
                                          </p:stCondLst>
                                        </p:cTn>
                                        <p:tgtEl>
                                          <p:spTgt spid="6146"/>
                                        </p:tgtEl>
                                      </p:cBhvr>
                                      <p:to x="100000" y="100000"/>
                                    </p:animScale>
                                    <p:animScale>
                                      <p:cBhvr>
                                        <p:cTn id="19" dur="26">
                                          <p:stCondLst>
                                            <p:cond delay="1808"/>
                                          </p:stCondLst>
                                        </p:cTn>
                                        <p:tgtEl>
                                          <p:spTgt spid="6146"/>
                                        </p:tgtEl>
                                      </p:cBhvr>
                                      <p:to x="100000" y="95000"/>
                                    </p:animScale>
                                    <p:animScale>
                                      <p:cBhvr>
                                        <p:cTn id="20" dur="166" decel="50000">
                                          <p:stCondLst>
                                            <p:cond delay="1834"/>
                                          </p:stCondLst>
                                        </p:cTn>
                                        <p:tgtEl>
                                          <p:spTgt spid="614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Freeform: Shape 7174">
            <a:extLst>
              <a:ext uri="{FF2B5EF4-FFF2-40B4-BE49-F238E27FC236}">
                <a16:creationId xmlns:a16="http://schemas.microsoft.com/office/drawing/2014/main" id="{736F0DFD-0954-464F-BF12-DD2E6F6E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983504" cy="6858000"/>
          </a:xfrm>
          <a:custGeom>
            <a:avLst/>
            <a:gdLst>
              <a:gd name="connsiteX0" fmla="*/ 0 w 1983504"/>
              <a:gd name="connsiteY0" fmla="*/ 0 h 6858000"/>
              <a:gd name="connsiteX1" fmla="*/ 1376658 w 1983504"/>
              <a:gd name="connsiteY1" fmla="*/ 0 h 6858000"/>
              <a:gd name="connsiteX2" fmla="*/ 1690650 w 1983504"/>
              <a:gd name="connsiteY2" fmla="*/ 110269 h 6858000"/>
              <a:gd name="connsiteX3" fmla="*/ 1645361 w 1983504"/>
              <a:gd name="connsiteY3" fmla="*/ 135168 h 6858000"/>
              <a:gd name="connsiteX4" fmla="*/ 1373640 w 1983504"/>
              <a:gd name="connsiteY4" fmla="*/ 71141 h 6858000"/>
              <a:gd name="connsiteX5" fmla="*/ 1319295 w 1983504"/>
              <a:gd name="connsiteY5" fmla="*/ 88927 h 6858000"/>
              <a:gd name="connsiteX6" fmla="*/ 1346468 w 1983504"/>
              <a:gd name="connsiteY6" fmla="*/ 163625 h 6858000"/>
              <a:gd name="connsiteX7" fmla="*/ 1464213 w 1983504"/>
              <a:gd name="connsiteY7" fmla="*/ 192082 h 6858000"/>
              <a:gd name="connsiteX8" fmla="*/ 1648381 w 1983504"/>
              <a:gd name="connsiteY8" fmla="*/ 373491 h 6858000"/>
              <a:gd name="connsiteX9" fmla="*/ 1370620 w 1983504"/>
              <a:gd name="connsiteY9" fmla="*/ 352148 h 6858000"/>
              <a:gd name="connsiteX10" fmla="*/ 1322314 w 1983504"/>
              <a:gd name="connsiteY10" fmla="*/ 394834 h 6858000"/>
              <a:gd name="connsiteX11" fmla="*/ 1304199 w 1983504"/>
              <a:gd name="connsiteY11" fmla="*/ 451747 h 6858000"/>
              <a:gd name="connsiteX12" fmla="*/ 1222682 w 1983504"/>
              <a:gd name="connsiteY12" fmla="*/ 359262 h 6858000"/>
              <a:gd name="connsiteX13" fmla="*/ 1153242 w 1983504"/>
              <a:gd name="connsiteY13" fmla="*/ 334364 h 6858000"/>
              <a:gd name="connsiteX14" fmla="*/ 1132108 w 1983504"/>
              <a:gd name="connsiteY14" fmla="*/ 416176 h 6858000"/>
              <a:gd name="connsiteX15" fmla="*/ 1195509 w 1983504"/>
              <a:gd name="connsiteY15" fmla="*/ 505101 h 6858000"/>
              <a:gd name="connsiteX16" fmla="*/ 1364582 w 1983504"/>
              <a:gd name="connsiteY16" fmla="*/ 558458 h 6858000"/>
              <a:gd name="connsiteX17" fmla="*/ 1183434 w 1983504"/>
              <a:gd name="connsiteY17" fmla="*/ 558458 h 6858000"/>
              <a:gd name="connsiteX18" fmla="*/ 975114 w 1983504"/>
              <a:gd name="connsiteY18" fmla="*/ 522887 h 6858000"/>
              <a:gd name="connsiteX19" fmla="*/ 754716 w 1983504"/>
              <a:gd name="connsiteY19" fmla="*/ 533558 h 6858000"/>
              <a:gd name="connsiteX20" fmla="*/ 546395 w 1983504"/>
              <a:gd name="connsiteY20" fmla="*/ 462417 h 6858000"/>
              <a:gd name="connsiteX21" fmla="*/ 335056 w 1983504"/>
              <a:gd name="connsiteY21" fmla="*/ 465975 h 6858000"/>
              <a:gd name="connsiteX22" fmla="*/ 1270988 w 1983504"/>
              <a:gd name="connsiteY22" fmla="*/ 910606 h 6858000"/>
              <a:gd name="connsiteX23" fmla="*/ 1225701 w 1983504"/>
              <a:gd name="connsiteY23" fmla="*/ 921277 h 6858000"/>
              <a:gd name="connsiteX24" fmla="*/ 1165318 w 1983504"/>
              <a:gd name="connsiteY24" fmla="*/ 949734 h 6858000"/>
              <a:gd name="connsiteX25" fmla="*/ 1210606 w 1983504"/>
              <a:gd name="connsiteY25" fmla="*/ 1006647 h 6858000"/>
              <a:gd name="connsiteX26" fmla="*/ 1455156 w 1983504"/>
              <a:gd name="connsiteY26" fmla="*/ 1113358 h 6858000"/>
              <a:gd name="connsiteX27" fmla="*/ 1515538 w 1983504"/>
              <a:gd name="connsiteY27" fmla="*/ 1220069 h 6858000"/>
              <a:gd name="connsiteX28" fmla="*/ 1440060 w 1983504"/>
              <a:gd name="connsiteY28" fmla="*/ 1209399 h 6858000"/>
              <a:gd name="connsiteX29" fmla="*/ 1373640 w 1983504"/>
              <a:gd name="connsiteY29" fmla="*/ 1230741 h 6858000"/>
              <a:gd name="connsiteX30" fmla="*/ 1400810 w 1983504"/>
              <a:gd name="connsiteY30" fmla="*/ 1365909 h 6858000"/>
              <a:gd name="connsiteX31" fmla="*/ 1748012 w 1983504"/>
              <a:gd name="connsiteY31" fmla="*/ 1540204 h 6858000"/>
              <a:gd name="connsiteX32" fmla="*/ 1778203 w 1983504"/>
              <a:gd name="connsiteY32" fmla="*/ 1597117 h 6858000"/>
              <a:gd name="connsiteX33" fmla="*/ 1735936 w 1983504"/>
              <a:gd name="connsiteY33" fmla="*/ 1636245 h 6858000"/>
              <a:gd name="connsiteX34" fmla="*/ 1624228 w 1983504"/>
              <a:gd name="connsiteY34" fmla="*/ 1657587 h 6858000"/>
              <a:gd name="connsiteX35" fmla="*/ 1781223 w 1983504"/>
              <a:gd name="connsiteY35" fmla="*/ 1849668 h 6858000"/>
              <a:gd name="connsiteX36" fmla="*/ 1838587 w 1983504"/>
              <a:gd name="connsiteY36" fmla="*/ 1903025 h 6858000"/>
              <a:gd name="connsiteX37" fmla="*/ 1938218 w 1983504"/>
              <a:gd name="connsiteY37" fmla="*/ 1984836 h 6858000"/>
              <a:gd name="connsiteX38" fmla="*/ 1938218 w 1983504"/>
              <a:gd name="connsiteY38" fmla="*/ 2013292 h 6858000"/>
              <a:gd name="connsiteX39" fmla="*/ 1805376 w 1983504"/>
              <a:gd name="connsiteY39" fmla="*/ 2102219 h 6858000"/>
              <a:gd name="connsiteX40" fmla="*/ 1563844 w 1983504"/>
              <a:gd name="connsiteY40" fmla="*/ 2077320 h 6858000"/>
              <a:gd name="connsiteX41" fmla="*/ 1920104 w 1983504"/>
              <a:gd name="connsiteY41" fmla="*/ 2208931 h 6858000"/>
              <a:gd name="connsiteX42" fmla="*/ 766792 w 1983504"/>
              <a:gd name="connsiteY42" fmla="*/ 1892353 h 6858000"/>
              <a:gd name="connsiteX43" fmla="*/ 839252 w 1983504"/>
              <a:gd name="connsiteY43" fmla="*/ 1974165 h 6858000"/>
              <a:gd name="connsiteX44" fmla="*/ 1243816 w 1983504"/>
              <a:gd name="connsiteY44" fmla="*/ 2191146 h 6858000"/>
              <a:gd name="connsiteX45" fmla="*/ 1358543 w 1983504"/>
              <a:gd name="connsiteY45" fmla="*/ 2326314 h 6858000"/>
              <a:gd name="connsiteX46" fmla="*/ 1479310 w 1983504"/>
              <a:gd name="connsiteY46" fmla="*/ 2401012 h 6858000"/>
              <a:gd name="connsiteX47" fmla="*/ 1648381 w 1983504"/>
              <a:gd name="connsiteY47" fmla="*/ 2401012 h 6858000"/>
              <a:gd name="connsiteX48" fmla="*/ 1769146 w 1983504"/>
              <a:gd name="connsiteY48" fmla="*/ 2518395 h 6858000"/>
              <a:gd name="connsiteX49" fmla="*/ 1645361 w 1983504"/>
              <a:gd name="connsiteY49" fmla="*/ 2543294 h 6858000"/>
              <a:gd name="connsiteX50" fmla="*/ 1500444 w 1983504"/>
              <a:gd name="connsiteY50" fmla="*/ 2525509 h 6858000"/>
              <a:gd name="connsiteX51" fmla="*/ 1337410 w 1983504"/>
              <a:gd name="connsiteY51" fmla="*/ 2564636 h 6858000"/>
              <a:gd name="connsiteX52" fmla="*/ 1186452 w 1983504"/>
              <a:gd name="connsiteY52" fmla="*/ 2532623 h 6858000"/>
              <a:gd name="connsiteX53" fmla="*/ 1005304 w 1983504"/>
              <a:gd name="connsiteY53" fmla="*/ 2553965 h 6858000"/>
              <a:gd name="connsiteX54" fmla="*/ 947940 w 1983504"/>
              <a:gd name="connsiteY54" fmla="*/ 2692689 h 6858000"/>
              <a:gd name="connsiteX55" fmla="*/ 929826 w 1983504"/>
              <a:gd name="connsiteY55" fmla="*/ 2703362 h 6858000"/>
              <a:gd name="connsiteX56" fmla="*/ 594701 w 1983504"/>
              <a:gd name="connsiteY56" fmla="*/ 2923898 h 6858000"/>
              <a:gd name="connsiteX57" fmla="*/ 501108 w 1983504"/>
              <a:gd name="connsiteY57" fmla="*/ 2941684 h 6858000"/>
              <a:gd name="connsiteX58" fmla="*/ 1053610 w 1983504"/>
              <a:gd name="connsiteY58" fmla="*/ 3329402 h 6858000"/>
              <a:gd name="connsiteX59" fmla="*/ 682256 w 1983504"/>
              <a:gd name="connsiteY59" fmla="*/ 3229805 h 6858000"/>
              <a:gd name="connsiteX60" fmla="*/ 630932 w 1983504"/>
              <a:gd name="connsiteY60" fmla="*/ 3393429 h 6858000"/>
              <a:gd name="connsiteX61" fmla="*/ 806041 w 1983504"/>
              <a:gd name="connsiteY61" fmla="*/ 3539269 h 6858000"/>
              <a:gd name="connsiteX62" fmla="*/ 869444 w 1983504"/>
              <a:gd name="connsiteY62" fmla="*/ 3827390 h 6858000"/>
              <a:gd name="connsiteX63" fmla="*/ 839252 w 1983504"/>
              <a:gd name="connsiteY63" fmla="*/ 4090612 h 6858000"/>
              <a:gd name="connsiteX64" fmla="*/ 763774 w 1983504"/>
              <a:gd name="connsiteY64" fmla="*/ 4172424 h 6858000"/>
              <a:gd name="connsiteX65" fmla="*/ 655085 w 1983504"/>
              <a:gd name="connsiteY65" fmla="*/ 4321821 h 6858000"/>
              <a:gd name="connsiteX66" fmla="*/ 588662 w 1983504"/>
              <a:gd name="connsiteY66" fmla="*/ 4414305 h 6858000"/>
              <a:gd name="connsiteX67" fmla="*/ 356189 w 1983504"/>
              <a:gd name="connsiteY67" fmla="*/ 4378734 h 6858000"/>
              <a:gd name="connsiteX68" fmla="*/ 667160 w 1983504"/>
              <a:gd name="connsiteY68" fmla="*/ 4613499 h 6858000"/>
              <a:gd name="connsiteX69" fmla="*/ 416573 w 1983504"/>
              <a:gd name="connsiteY69" fmla="*/ 4585042 h 6858000"/>
              <a:gd name="connsiteX70" fmla="*/ 335056 w 1983504"/>
              <a:gd name="connsiteY70" fmla="*/ 4602828 h 6858000"/>
              <a:gd name="connsiteX71" fmla="*/ 380342 w 1983504"/>
              <a:gd name="connsiteY71" fmla="*/ 4677526 h 6858000"/>
              <a:gd name="connsiteX72" fmla="*/ 564510 w 1983504"/>
              <a:gd name="connsiteY72" fmla="*/ 4805580 h 6858000"/>
              <a:gd name="connsiteX73" fmla="*/ 944922 w 1983504"/>
              <a:gd name="connsiteY73" fmla="*/ 5154171 h 6858000"/>
              <a:gd name="connsiteX74" fmla="*/ 576586 w 1983504"/>
              <a:gd name="connsiteY74" fmla="*/ 4994104 h 6858000"/>
              <a:gd name="connsiteX75" fmla="*/ 963036 w 1983504"/>
              <a:gd name="connsiteY75" fmla="*/ 5353367 h 6858000"/>
              <a:gd name="connsiteX76" fmla="*/ 1047572 w 1983504"/>
              <a:gd name="connsiteY76" fmla="*/ 5474306 h 6858000"/>
              <a:gd name="connsiteX77" fmla="*/ 1222682 w 1983504"/>
              <a:gd name="connsiteY77" fmla="*/ 5769542 h 6858000"/>
              <a:gd name="connsiteX78" fmla="*/ 1213626 w 1983504"/>
              <a:gd name="connsiteY78" fmla="*/ 5801555 h 6858000"/>
              <a:gd name="connsiteX79" fmla="*/ 1014361 w 1983504"/>
              <a:gd name="connsiteY79" fmla="*/ 5755314 h 6858000"/>
              <a:gd name="connsiteX80" fmla="*/ 1274008 w 1983504"/>
              <a:gd name="connsiteY80" fmla="*/ 6004307 h 6858000"/>
              <a:gd name="connsiteX81" fmla="*/ 1542711 w 1983504"/>
              <a:gd name="connsiteY81" fmla="*/ 6196388 h 6858000"/>
              <a:gd name="connsiteX82" fmla="*/ 1352504 w 1983504"/>
              <a:gd name="connsiteY82" fmla="*/ 6167932 h 6858000"/>
              <a:gd name="connsiteX83" fmla="*/ 1089840 w 1983504"/>
              <a:gd name="connsiteY83" fmla="*/ 6057663 h 6858000"/>
              <a:gd name="connsiteX84" fmla="*/ 999266 w 1983504"/>
              <a:gd name="connsiteY84" fmla="*/ 6100347 h 6858000"/>
              <a:gd name="connsiteX85" fmla="*/ 1246836 w 1983504"/>
              <a:gd name="connsiteY85" fmla="*/ 6281757 h 6858000"/>
              <a:gd name="connsiteX86" fmla="*/ 1388735 w 1983504"/>
              <a:gd name="connsiteY86" fmla="*/ 6367127 h 6858000"/>
              <a:gd name="connsiteX87" fmla="*/ 1446099 w 1983504"/>
              <a:gd name="connsiteY87" fmla="*/ 6431153 h 6858000"/>
              <a:gd name="connsiteX88" fmla="*/ 1609132 w 1983504"/>
              <a:gd name="connsiteY88" fmla="*/ 6658805 h 6858000"/>
              <a:gd name="connsiteX89" fmla="*/ 1983504 w 1983504"/>
              <a:gd name="connsiteY89" fmla="*/ 6858000 h 6858000"/>
              <a:gd name="connsiteX90" fmla="*/ 0 w 1983504"/>
              <a:gd name="connsiteY9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983504" h="6858000">
                <a:moveTo>
                  <a:pt x="0" y="0"/>
                </a:moveTo>
                <a:lnTo>
                  <a:pt x="1376658" y="0"/>
                </a:lnTo>
                <a:cubicBezTo>
                  <a:pt x="1482328" y="35571"/>
                  <a:pt x="1584980" y="78255"/>
                  <a:pt x="1690650" y="110269"/>
                </a:cubicBezTo>
                <a:cubicBezTo>
                  <a:pt x="1675553" y="145839"/>
                  <a:pt x="1660458" y="138725"/>
                  <a:pt x="1645361" y="135168"/>
                </a:cubicBezTo>
                <a:cubicBezTo>
                  <a:pt x="1554788" y="120941"/>
                  <a:pt x="1461194" y="110269"/>
                  <a:pt x="1373640" y="71141"/>
                </a:cubicBezTo>
                <a:cubicBezTo>
                  <a:pt x="1352504" y="64027"/>
                  <a:pt x="1328352" y="64027"/>
                  <a:pt x="1319295" y="88927"/>
                </a:cubicBezTo>
                <a:cubicBezTo>
                  <a:pt x="1304199" y="124497"/>
                  <a:pt x="1325332" y="145839"/>
                  <a:pt x="1346468" y="163625"/>
                </a:cubicBezTo>
                <a:cubicBezTo>
                  <a:pt x="1382696" y="195638"/>
                  <a:pt x="1424964" y="188525"/>
                  <a:pt x="1464213" y="192082"/>
                </a:cubicBezTo>
                <a:cubicBezTo>
                  <a:pt x="1572902" y="209867"/>
                  <a:pt x="1624228" y="259665"/>
                  <a:pt x="1648381" y="373491"/>
                </a:cubicBezTo>
                <a:cubicBezTo>
                  <a:pt x="1554788" y="327250"/>
                  <a:pt x="1461194" y="384162"/>
                  <a:pt x="1370620" y="352148"/>
                </a:cubicBezTo>
                <a:cubicBezTo>
                  <a:pt x="1346468" y="345034"/>
                  <a:pt x="1310237" y="355706"/>
                  <a:pt x="1322314" y="394834"/>
                </a:cubicBezTo>
                <a:cubicBezTo>
                  <a:pt x="1334390" y="430405"/>
                  <a:pt x="1373640" y="458860"/>
                  <a:pt x="1304199" y="451747"/>
                </a:cubicBezTo>
                <a:cubicBezTo>
                  <a:pt x="1252873" y="448189"/>
                  <a:pt x="1237778" y="405504"/>
                  <a:pt x="1222682" y="359262"/>
                </a:cubicBezTo>
                <a:cubicBezTo>
                  <a:pt x="1210606" y="334364"/>
                  <a:pt x="1177395" y="320135"/>
                  <a:pt x="1153242" y="334364"/>
                </a:cubicBezTo>
                <a:cubicBezTo>
                  <a:pt x="1123051" y="348592"/>
                  <a:pt x="1132108" y="387720"/>
                  <a:pt x="1132108" y="416176"/>
                </a:cubicBezTo>
                <a:cubicBezTo>
                  <a:pt x="1129088" y="469532"/>
                  <a:pt x="1153242" y="494431"/>
                  <a:pt x="1195509" y="505101"/>
                </a:cubicBezTo>
                <a:cubicBezTo>
                  <a:pt x="1246836" y="519330"/>
                  <a:pt x="1298160" y="537116"/>
                  <a:pt x="1364582" y="558458"/>
                </a:cubicBezTo>
                <a:cubicBezTo>
                  <a:pt x="1292122" y="594028"/>
                  <a:pt x="1237778" y="586915"/>
                  <a:pt x="1183434" y="558458"/>
                </a:cubicBezTo>
                <a:cubicBezTo>
                  <a:pt x="1117012" y="526444"/>
                  <a:pt x="1029458" y="483759"/>
                  <a:pt x="975114" y="522887"/>
                </a:cubicBezTo>
                <a:cubicBezTo>
                  <a:pt x="893597" y="579800"/>
                  <a:pt x="827176" y="544229"/>
                  <a:pt x="754716" y="533558"/>
                </a:cubicBezTo>
                <a:cubicBezTo>
                  <a:pt x="603758" y="512216"/>
                  <a:pt x="697352" y="480203"/>
                  <a:pt x="546395" y="462417"/>
                </a:cubicBezTo>
                <a:cubicBezTo>
                  <a:pt x="486012" y="455303"/>
                  <a:pt x="422610" y="426847"/>
                  <a:pt x="335056" y="465975"/>
                </a:cubicBezTo>
                <a:cubicBezTo>
                  <a:pt x="730563" y="672284"/>
                  <a:pt x="917750" y="658055"/>
                  <a:pt x="1270988" y="910606"/>
                </a:cubicBezTo>
                <a:cubicBezTo>
                  <a:pt x="1255893" y="935506"/>
                  <a:pt x="1240798" y="924835"/>
                  <a:pt x="1225701" y="921277"/>
                </a:cubicBezTo>
                <a:cubicBezTo>
                  <a:pt x="1201548" y="917720"/>
                  <a:pt x="1171356" y="903491"/>
                  <a:pt x="1165318" y="949734"/>
                </a:cubicBezTo>
                <a:cubicBezTo>
                  <a:pt x="1162298" y="985305"/>
                  <a:pt x="1180415" y="1003089"/>
                  <a:pt x="1210606" y="1006647"/>
                </a:cubicBezTo>
                <a:cubicBezTo>
                  <a:pt x="1298160" y="1020875"/>
                  <a:pt x="1376658" y="1070674"/>
                  <a:pt x="1455156" y="1113358"/>
                </a:cubicBezTo>
                <a:cubicBezTo>
                  <a:pt x="1491385" y="1131144"/>
                  <a:pt x="1530634" y="1156043"/>
                  <a:pt x="1515538" y="1220069"/>
                </a:cubicBezTo>
                <a:cubicBezTo>
                  <a:pt x="1485348" y="1237855"/>
                  <a:pt x="1464213" y="1212955"/>
                  <a:pt x="1440060" y="1209399"/>
                </a:cubicBezTo>
                <a:cubicBezTo>
                  <a:pt x="1415907" y="1205842"/>
                  <a:pt x="1358543" y="1220069"/>
                  <a:pt x="1373640" y="1230741"/>
                </a:cubicBezTo>
                <a:cubicBezTo>
                  <a:pt x="1443080" y="1269868"/>
                  <a:pt x="1316276" y="1365909"/>
                  <a:pt x="1400810" y="1365909"/>
                </a:cubicBezTo>
                <a:cubicBezTo>
                  <a:pt x="1539691" y="1365909"/>
                  <a:pt x="1615170" y="1536647"/>
                  <a:pt x="1748012" y="1540204"/>
                </a:cubicBezTo>
                <a:cubicBezTo>
                  <a:pt x="1769146" y="1540204"/>
                  <a:pt x="1778203" y="1572219"/>
                  <a:pt x="1778203" y="1597117"/>
                </a:cubicBezTo>
                <a:cubicBezTo>
                  <a:pt x="1778203" y="1629132"/>
                  <a:pt x="1757070" y="1632688"/>
                  <a:pt x="1735936" y="1636245"/>
                </a:cubicBezTo>
                <a:cubicBezTo>
                  <a:pt x="1702725" y="1639802"/>
                  <a:pt x="1666496" y="1597117"/>
                  <a:pt x="1624228" y="1657587"/>
                </a:cubicBezTo>
                <a:cubicBezTo>
                  <a:pt x="1702725" y="1693158"/>
                  <a:pt x="1784242" y="1728729"/>
                  <a:pt x="1781223" y="1849668"/>
                </a:cubicBezTo>
                <a:cubicBezTo>
                  <a:pt x="1781223" y="1881683"/>
                  <a:pt x="1814434" y="1895910"/>
                  <a:pt x="1838587" y="1903025"/>
                </a:cubicBezTo>
                <a:cubicBezTo>
                  <a:pt x="1880854" y="1917252"/>
                  <a:pt x="1914065" y="1938595"/>
                  <a:pt x="1938218" y="1984836"/>
                </a:cubicBezTo>
                <a:cubicBezTo>
                  <a:pt x="1938218" y="1995507"/>
                  <a:pt x="1938218" y="2002622"/>
                  <a:pt x="1938218" y="2013292"/>
                </a:cubicBezTo>
                <a:cubicBezTo>
                  <a:pt x="1932180" y="2123562"/>
                  <a:pt x="1871798" y="2120004"/>
                  <a:pt x="1805376" y="2102219"/>
                </a:cubicBezTo>
                <a:cubicBezTo>
                  <a:pt x="1726878" y="2080877"/>
                  <a:pt x="1648381" y="2038192"/>
                  <a:pt x="1563844" y="2077320"/>
                </a:cubicBezTo>
                <a:cubicBezTo>
                  <a:pt x="1681592" y="2130676"/>
                  <a:pt x="1811414" y="2134233"/>
                  <a:pt x="1920104" y="2208931"/>
                </a:cubicBezTo>
                <a:cubicBezTo>
                  <a:pt x="1515538" y="2223159"/>
                  <a:pt x="1159280" y="1984836"/>
                  <a:pt x="766792" y="1892353"/>
                </a:cubicBezTo>
                <a:cubicBezTo>
                  <a:pt x="778869" y="1952823"/>
                  <a:pt x="812080" y="1967051"/>
                  <a:pt x="839252" y="1974165"/>
                </a:cubicBezTo>
                <a:cubicBezTo>
                  <a:pt x="984170" y="2020407"/>
                  <a:pt x="1110974" y="2112891"/>
                  <a:pt x="1243816" y="2191146"/>
                </a:cubicBezTo>
                <a:cubicBezTo>
                  <a:pt x="1298160" y="2223159"/>
                  <a:pt x="1337410" y="2258731"/>
                  <a:pt x="1358543" y="2326314"/>
                </a:cubicBezTo>
                <a:cubicBezTo>
                  <a:pt x="1376658" y="2390340"/>
                  <a:pt x="1412888" y="2418796"/>
                  <a:pt x="1479310" y="2401012"/>
                </a:cubicBezTo>
                <a:cubicBezTo>
                  <a:pt x="1533654" y="2386784"/>
                  <a:pt x="1591018" y="2393898"/>
                  <a:pt x="1648381" y="2401012"/>
                </a:cubicBezTo>
                <a:cubicBezTo>
                  <a:pt x="1711782" y="2408126"/>
                  <a:pt x="1784242" y="2479267"/>
                  <a:pt x="1769146" y="2518395"/>
                </a:cubicBezTo>
                <a:cubicBezTo>
                  <a:pt x="1738956" y="2582422"/>
                  <a:pt x="1687630" y="2550408"/>
                  <a:pt x="1645361" y="2543294"/>
                </a:cubicBezTo>
                <a:cubicBezTo>
                  <a:pt x="1594036" y="2536181"/>
                  <a:pt x="1500444" y="2518395"/>
                  <a:pt x="1500444" y="2525509"/>
                </a:cubicBezTo>
                <a:cubicBezTo>
                  <a:pt x="1467232" y="2685576"/>
                  <a:pt x="1391754" y="2564636"/>
                  <a:pt x="1337410" y="2564636"/>
                </a:cubicBezTo>
                <a:cubicBezTo>
                  <a:pt x="1286084" y="2564636"/>
                  <a:pt x="1234759" y="2546851"/>
                  <a:pt x="1186452" y="2532623"/>
                </a:cubicBezTo>
                <a:cubicBezTo>
                  <a:pt x="1123051" y="2514837"/>
                  <a:pt x="1065688" y="2546851"/>
                  <a:pt x="1005304" y="2553965"/>
                </a:cubicBezTo>
                <a:cubicBezTo>
                  <a:pt x="950960" y="2561080"/>
                  <a:pt x="981150" y="2653563"/>
                  <a:pt x="947940" y="2692689"/>
                </a:cubicBezTo>
                <a:cubicBezTo>
                  <a:pt x="941903" y="2703362"/>
                  <a:pt x="935864" y="2703362"/>
                  <a:pt x="929826" y="2703362"/>
                </a:cubicBezTo>
                <a:cubicBezTo>
                  <a:pt x="911711" y="2980812"/>
                  <a:pt x="594701" y="2913227"/>
                  <a:pt x="594701" y="2923898"/>
                </a:cubicBezTo>
                <a:cubicBezTo>
                  <a:pt x="567529" y="2941684"/>
                  <a:pt x="534318" y="2899000"/>
                  <a:pt x="501108" y="2941684"/>
                </a:cubicBezTo>
                <a:cubicBezTo>
                  <a:pt x="643007" y="3137322"/>
                  <a:pt x="860386" y="3183563"/>
                  <a:pt x="1053610" y="3329402"/>
                </a:cubicBezTo>
                <a:cubicBezTo>
                  <a:pt x="893597" y="3379202"/>
                  <a:pt x="800002" y="3208463"/>
                  <a:pt x="682256" y="3229805"/>
                </a:cubicBezTo>
                <a:cubicBezTo>
                  <a:pt x="624893" y="3283162"/>
                  <a:pt x="796984" y="3368530"/>
                  <a:pt x="630932" y="3393429"/>
                </a:cubicBezTo>
                <a:cubicBezTo>
                  <a:pt x="703390" y="3439672"/>
                  <a:pt x="754716" y="3485914"/>
                  <a:pt x="806041" y="3539269"/>
                </a:cubicBezTo>
                <a:cubicBezTo>
                  <a:pt x="893597" y="3635309"/>
                  <a:pt x="911711" y="3699337"/>
                  <a:pt x="869444" y="3827390"/>
                </a:cubicBezTo>
                <a:cubicBezTo>
                  <a:pt x="842270" y="3912759"/>
                  <a:pt x="803022" y="3991015"/>
                  <a:pt x="839252" y="4090612"/>
                </a:cubicBezTo>
                <a:cubicBezTo>
                  <a:pt x="863405" y="4158196"/>
                  <a:pt x="854347" y="4204438"/>
                  <a:pt x="763774" y="4172424"/>
                </a:cubicBezTo>
                <a:cubicBezTo>
                  <a:pt x="667160" y="4140411"/>
                  <a:pt x="630932" y="4200882"/>
                  <a:pt x="655085" y="4321821"/>
                </a:cubicBezTo>
                <a:cubicBezTo>
                  <a:pt x="670179" y="4400076"/>
                  <a:pt x="655085" y="4424975"/>
                  <a:pt x="588662" y="4414305"/>
                </a:cubicBezTo>
                <a:cubicBezTo>
                  <a:pt x="516204" y="4403633"/>
                  <a:pt x="446764" y="4353835"/>
                  <a:pt x="356189" y="4378734"/>
                </a:cubicBezTo>
                <a:cubicBezTo>
                  <a:pt x="428648" y="4521016"/>
                  <a:pt x="582626" y="4478331"/>
                  <a:pt x="667160" y="4613499"/>
                </a:cubicBezTo>
                <a:cubicBezTo>
                  <a:pt x="567529" y="4613499"/>
                  <a:pt x="489031" y="4613499"/>
                  <a:pt x="416573" y="4585042"/>
                </a:cubicBezTo>
                <a:cubicBezTo>
                  <a:pt x="386381" y="4574373"/>
                  <a:pt x="353170" y="4560144"/>
                  <a:pt x="335056" y="4602828"/>
                </a:cubicBezTo>
                <a:cubicBezTo>
                  <a:pt x="313920" y="4652628"/>
                  <a:pt x="356189" y="4670412"/>
                  <a:pt x="380342" y="4677526"/>
                </a:cubicBezTo>
                <a:cubicBezTo>
                  <a:pt x="449784" y="4702425"/>
                  <a:pt x="504126" y="4759339"/>
                  <a:pt x="564510" y="4805580"/>
                </a:cubicBezTo>
                <a:cubicBezTo>
                  <a:pt x="694332" y="4905177"/>
                  <a:pt x="836233" y="4990547"/>
                  <a:pt x="944922" y="5154171"/>
                </a:cubicBezTo>
                <a:cubicBezTo>
                  <a:pt x="809060" y="5111487"/>
                  <a:pt x="706410" y="5011889"/>
                  <a:pt x="576586" y="4994104"/>
                </a:cubicBezTo>
                <a:cubicBezTo>
                  <a:pt x="688296" y="5143500"/>
                  <a:pt x="830194" y="5243097"/>
                  <a:pt x="963036" y="5353367"/>
                </a:cubicBezTo>
                <a:cubicBezTo>
                  <a:pt x="1002286" y="5385379"/>
                  <a:pt x="1041534" y="5406721"/>
                  <a:pt x="1047572" y="5474306"/>
                </a:cubicBezTo>
                <a:cubicBezTo>
                  <a:pt x="1065688" y="5605917"/>
                  <a:pt x="1113992" y="5712629"/>
                  <a:pt x="1222682" y="5769542"/>
                </a:cubicBezTo>
                <a:cubicBezTo>
                  <a:pt x="1222682" y="5769542"/>
                  <a:pt x="1216644" y="5790884"/>
                  <a:pt x="1213626" y="5801555"/>
                </a:cubicBezTo>
                <a:cubicBezTo>
                  <a:pt x="1147203" y="5805112"/>
                  <a:pt x="1095878" y="5726858"/>
                  <a:pt x="1014361" y="5755314"/>
                </a:cubicBezTo>
                <a:cubicBezTo>
                  <a:pt x="1095878" y="5862025"/>
                  <a:pt x="1162298" y="5954508"/>
                  <a:pt x="1274008" y="6004307"/>
                </a:cubicBezTo>
                <a:cubicBezTo>
                  <a:pt x="1364582" y="6043434"/>
                  <a:pt x="1476290" y="6068335"/>
                  <a:pt x="1542711" y="6196388"/>
                </a:cubicBezTo>
                <a:cubicBezTo>
                  <a:pt x="1467232" y="6221287"/>
                  <a:pt x="1409868" y="6189274"/>
                  <a:pt x="1352504" y="6167932"/>
                </a:cubicBezTo>
                <a:cubicBezTo>
                  <a:pt x="1264950" y="6132361"/>
                  <a:pt x="1177395" y="6093234"/>
                  <a:pt x="1089840" y="6057663"/>
                </a:cubicBezTo>
                <a:cubicBezTo>
                  <a:pt x="1056628" y="6043434"/>
                  <a:pt x="1020400" y="6036320"/>
                  <a:pt x="999266" y="6100347"/>
                </a:cubicBezTo>
                <a:cubicBezTo>
                  <a:pt x="1110974" y="6114575"/>
                  <a:pt x="1177395" y="6199945"/>
                  <a:pt x="1246836" y="6281757"/>
                </a:cubicBezTo>
                <a:cubicBezTo>
                  <a:pt x="1286084" y="6327999"/>
                  <a:pt x="1319295" y="6388469"/>
                  <a:pt x="1388735" y="6367127"/>
                </a:cubicBezTo>
                <a:cubicBezTo>
                  <a:pt x="1424964" y="6356456"/>
                  <a:pt x="1449118" y="6388469"/>
                  <a:pt x="1446099" y="6431153"/>
                </a:cubicBezTo>
                <a:cubicBezTo>
                  <a:pt x="1431002" y="6580550"/>
                  <a:pt x="1518558" y="6630349"/>
                  <a:pt x="1609132" y="6658805"/>
                </a:cubicBezTo>
                <a:cubicBezTo>
                  <a:pt x="1741974" y="6701489"/>
                  <a:pt x="1859720" y="6786859"/>
                  <a:pt x="1983504" y="6858000"/>
                </a:cubicBezTo>
                <a:lnTo>
                  <a:pt x="0" y="6858000"/>
                </a:lnTo>
                <a:close/>
              </a:path>
            </a:pathLst>
          </a:custGeom>
          <a:solidFill>
            <a:schemeClr val="bg1">
              <a:lumMod val="8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170" name="Picture 2" descr="Empathy Cards by Emily McDowell are greeting cards designed for cancer  patients by a cancer survivor.">
            <a:extLst>
              <a:ext uri="{FF2B5EF4-FFF2-40B4-BE49-F238E27FC236}">
                <a16:creationId xmlns:a16="http://schemas.microsoft.com/office/drawing/2014/main" id="{0ED5CC3A-D2BD-E136-6CB3-91FDD741397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70183" y="643467"/>
            <a:ext cx="5069670" cy="55710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19C3C83-9602-78CD-46B6-2970742A0C77}"/>
              </a:ext>
            </a:extLst>
          </p:cNvPr>
          <p:cNvSpPr/>
          <p:nvPr/>
        </p:nvSpPr>
        <p:spPr>
          <a:xfrm>
            <a:off x="1133388" y="2505670"/>
            <a:ext cx="5937844"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MAIN MESSAGES </a:t>
            </a:r>
          </a:p>
        </p:txBody>
      </p:sp>
    </p:spTree>
    <p:extLst>
      <p:ext uri="{BB962C8B-B14F-4D97-AF65-F5344CB8AC3E}">
        <p14:creationId xmlns:p14="http://schemas.microsoft.com/office/powerpoint/2010/main" val="3054486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2000"/>
                                        <p:tgtEl>
                                          <p:spTgt spid="7170"/>
                                        </p:tgtEl>
                                      </p:cBhvr>
                                    </p:animEffect>
                                    <p:anim calcmode="lin" valueType="num">
                                      <p:cBhvr>
                                        <p:cTn id="8" dur="2000" fill="hold"/>
                                        <p:tgtEl>
                                          <p:spTgt spid="7170"/>
                                        </p:tgtEl>
                                        <p:attrNameLst>
                                          <p:attrName>ppt_w</p:attrName>
                                        </p:attrNameLst>
                                      </p:cBhvr>
                                      <p:tavLst>
                                        <p:tav tm="0" fmla="#ppt_w*sin(2.5*pi*$)">
                                          <p:val>
                                            <p:fltVal val="0"/>
                                          </p:val>
                                        </p:tav>
                                        <p:tav tm="100000">
                                          <p:val>
                                            <p:fltVal val="1"/>
                                          </p:val>
                                        </p:tav>
                                      </p:tavLst>
                                    </p:anim>
                                    <p:anim calcmode="lin" valueType="num">
                                      <p:cBhvr>
                                        <p:cTn id="9" dur="2000" fill="hold"/>
                                        <p:tgtEl>
                                          <p:spTgt spid="7170"/>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wipe(down)">
                                      <p:cBhvr>
                                        <p:cTn id="14"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rushVTI">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C02630C-EB38-4351-9706-D88D88FC21C3}">
  <we:reference id="f12c312d-282a-4734-8843-05915fdfef0b" version="4.3.3.0" store="EXCatalog" storeType="EXCatalog"/>
  <we:alternateReferences>
    <we:reference id="WA104178141" version="4.3.3.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36d0f1b-2637-4788-b17c-37389256714a" xsi:nil="true"/>
    <lcf76f155ced4ddcb4097134ff3c332f xmlns="dfe1d867-a674-47ab-9134-56d95989e8f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2866FF53E8BB0418D67F9D7B125F348" ma:contentTypeVersion="11" ma:contentTypeDescription="Create a new document." ma:contentTypeScope="" ma:versionID="c96ebe9bb4125f65a1bcdc64830e1c80">
  <xsd:schema xmlns:xsd="http://www.w3.org/2001/XMLSchema" xmlns:xs="http://www.w3.org/2001/XMLSchema" xmlns:p="http://schemas.microsoft.com/office/2006/metadata/properties" xmlns:ns2="dfe1d867-a674-47ab-9134-56d95989e8f3" xmlns:ns3="536d0f1b-2637-4788-b17c-37389256714a" targetNamespace="http://schemas.microsoft.com/office/2006/metadata/properties" ma:root="true" ma:fieldsID="ad5c65fe49e4358655c2d1ebe2ae338d" ns2:_="" ns3:_="">
    <xsd:import namespace="dfe1d867-a674-47ab-9134-56d95989e8f3"/>
    <xsd:import namespace="536d0f1b-2637-4788-b17c-37389256714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fe1d867-a674-47ab-9134-56d95989e8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0a8fb162-4cdd-46df-92e1-f263c34180ea"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6d0f1b-2637-4788-b17c-37389256714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fc6b3c28-bd40-47a6-b9cf-9b1bc7b28423}" ma:internalName="TaxCatchAll" ma:showField="CatchAllData" ma:web="536d0f1b-2637-4788-b17c-37389256714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1F3F4F-5942-4838-B5AA-0B25FA9D3F18}">
  <ds:schemaRefs>
    <ds:schemaRef ds:uri="http://schemas.microsoft.com/office/2006/metadata/properties"/>
    <ds:schemaRef ds:uri="http://schemas.microsoft.com/office/infopath/2007/PartnerControls"/>
    <ds:schemaRef ds:uri="536d0f1b-2637-4788-b17c-37389256714a"/>
    <ds:schemaRef ds:uri="dfe1d867-a674-47ab-9134-56d95989e8f3"/>
  </ds:schemaRefs>
</ds:datastoreItem>
</file>

<file path=customXml/itemProps2.xml><?xml version="1.0" encoding="utf-8"?>
<ds:datastoreItem xmlns:ds="http://schemas.openxmlformats.org/officeDocument/2006/customXml" ds:itemID="{29950CD3-2D24-463B-9A98-BECADAD282F8}">
  <ds:schemaRefs>
    <ds:schemaRef ds:uri="http://schemas.microsoft.com/sharepoint/v3/contenttype/forms"/>
  </ds:schemaRefs>
</ds:datastoreItem>
</file>

<file path=customXml/itemProps3.xml><?xml version="1.0" encoding="utf-8"?>
<ds:datastoreItem xmlns:ds="http://schemas.openxmlformats.org/officeDocument/2006/customXml" ds:itemID="{C5C8D8C4-188C-47BB-B9DD-F053B74AC0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fe1d867-a674-47ab-9134-56d95989e8f3"/>
    <ds:schemaRef ds:uri="536d0f1b-2637-4788-b17c-3738925671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139</TotalTime>
  <Words>587</Words>
  <Application>Microsoft Office PowerPoint</Application>
  <PresentationFormat>Widescreen</PresentationFormat>
  <Paragraphs>77</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Agency FB</vt:lpstr>
      <vt:lpstr>Amasis MT Pro Black</vt:lpstr>
      <vt:lpstr>Arial</vt:lpstr>
      <vt:lpstr>Century Gothic</vt:lpstr>
      <vt:lpstr>YAFdJjTk5UU 0</vt:lpstr>
      <vt:lpstr>BrushVTI</vt:lpstr>
      <vt:lpstr>Community Awareness Plan: Supporting the Well-being of Cancer Patients</vt:lpstr>
      <vt:lpstr>PowerPoint Presentation</vt:lpstr>
      <vt:lpstr>PowerPoint Presentation</vt:lpstr>
      <vt:lpstr>PowerPoint Presentation</vt:lpstr>
      <vt:lpstr>Teach people about cancer and the importance of early detection. . Encourage the community to be kind, helpful, and informed.</vt:lpstr>
      <vt:lpstr>PowerPoint Presentation</vt:lpstr>
      <vt:lpstr>PowerPoint Presentation</vt:lpstr>
      <vt:lpstr>PowerPoint Presentation</vt:lpstr>
      <vt:lpstr>PowerPoint Presentation</vt:lpstr>
      <vt:lpstr>MAIN MESSAGES </vt:lpstr>
      <vt:lpstr>PowerPoint Presentation</vt:lpstr>
      <vt:lpstr>EDUCATIONAL EVENTS </vt:lpstr>
      <vt:lpstr>Education and Information Dissemination</vt:lpstr>
      <vt:lpstr>Outreach and Engagement</vt:lpstr>
      <vt:lpstr>Resource Mobilization</vt:lpstr>
      <vt:lpstr>School and Youth Engagement</vt:lpstr>
      <vt:lpstr>Cultural and Faith-Based Engagement</vt:lpstr>
      <vt:lpstr>Communication Channels</vt:lpstr>
      <vt:lpstr>Monitoring and Evaluation</vt:lpstr>
      <vt:lpstr>Timeline</vt:lpstr>
      <vt:lpstr>Budget Considerations</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Akanksha Aravinda</dc:creator>
  <cp:lastModifiedBy>USER</cp:lastModifiedBy>
  <cp:revision>2</cp:revision>
  <dcterms:created xsi:type="dcterms:W3CDTF">2025-05-03T10:52:01Z</dcterms:created>
  <dcterms:modified xsi:type="dcterms:W3CDTF">2025-05-04T07:20:32Z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0x01010062866FF53E8BB0418D67F9D7B125F348</vt:lpwstr>
  </property>
</Properties>
</file>